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319" r:id="rId2"/>
    <p:sldId id="280" r:id="rId3"/>
    <p:sldId id="320" r:id="rId4"/>
    <p:sldId id="321" r:id="rId5"/>
    <p:sldId id="258" r:id="rId6"/>
    <p:sldId id="259" r:id="rId7"/>
    <p:sldId id="262" r:id="rId8"/>
    <p:sldId id="282" r:id="rId9"/>
    <p:sldId id="26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79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7" r:id="rId35"/>
    <p:sldId id="298" r:id="rId36"/>
    <p:sldId id="299" r:id="rId37"/>
    <p:sldId id="300" r:id="rId38"/>
    <p:sldId id="301" r:id="rId39"/>
    <p:sldId id="294" r:id="rId40"/>
    <p:sldId id="295" r:id="rId41"/>
    <p:sldId id="296" r:id="rId42"/>
    <p:sldId id="302" r:id="rId43"/>
    <p:sldId id="303" r:id="rId44"/>
    <p:sldId id="304" r:id="rId45"/>
    <p:sldId id="305" r:id="rId46"/>
    <p:sldId id="306" r:id="rId47"/>
    <p:sldId id="307" r:id="rId48"/>
    <p:sldId id="318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CC"/>
    <a:srgbClr val="FF66CC"/>
    <a:srgbClr val="FFCC00"/>
    <a:srgbClr val="6600FF"/>
    <a:srgbClr val="009999"/>
    <a:srgbClr val="FFFFCC"/>
    <a:srgbClr val="669900"/>
    <a:srgbClr val="CC00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9B20-4984-45CA-8343-90DD8B3494C0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25A9-A227-47C1-859C-836063F2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7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4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7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4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2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25A9-A227-47C1-859C-836063F232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BC35-1268-4F31-919F-FFD4CB423A84}" type="datetime1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77871" y="5617675"/>
            <a:ext cx="2926080" cy="1397039"/>
          </a:xfrm>
        </p:spPr>
        <p:txBody>
          <a:bodyPr/>
          <a:lstStyle>
            <a:lvl1pPr>
              <a:defRPr sz="5000">
                <a:solidFill>
                  <a:schemeClr val="bg1">
                    <a:alpha val="20000"/>
                  </a:schemeClr>
                </a:solidFill>
              </a:defRPr>
            </a:lvl1pPr>
          </a:lstStyle>
          <a:p>
            <a:r>
              <a:rPr lang="zh-CN" altLang="en-US" dirty="0"/>
              <a:t>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882-87B5-483D-AD09-81F8D625B455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FE88-DB9D-41DB-A6D0-4AF518AD5C9C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88B2-2B22-4301-B800-68465E3B2AC1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5295-6865-4979-A382-54F364F85360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0A92-1054-43DD-94B2-431C483B38DE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A3F-8398-4905-AFF9-F0740CDCFA5C}" type="datetime1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6A2F-B70A-4ABC-853B-DBC2C7A62526}" type="datetime1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4F39-6B24-433A-B35F-6A8C7C6901C0}" type="datetime1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135B-E3AF-4895-BCA1-CE96BAD3CEB9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8C13-6CB8-4E77-97AF-19A15858C47F}" type="datetime1">
              <a:rPr lang="en-US" smtClean="0"/>
              <a:t>8/3/2024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8AEF9FE-4452-417C-B3FD-66BBF44D417B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D7BF0BE-0505-4453-9C3C-63C4CB50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8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0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32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hyperlink" Target="https://www.scmp.com/business/article/3186280/loss-making-deals-hong-kongs-secondary-home-market-jump-sellers-take-hit" TargetMode="Externa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4.bin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scistatistics.com/tests/multipleregression/default.aspx" TargetMode="External"/><Relationship Id="rId2" Type="http://schemas.openxmlformats.org/officeDocument/2006/relationships/hyperlink" Target="https://stats.blue/Stats_Suite/multiple_linear_regression_calculator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pPr algn="ctr"/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Setting a Marked </a:t>
            </a:r>
            <a:b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Price for a Property</a:t>
            </a:r>
            <a:endParaRPr lang="en-US" sz="72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7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9FBD5BCA-881B-4B0E-92C1-3346320FF47F}"/>
              </a:ext>
            </a:extLst>
          </p:cNvPr>
          <p:cNvSpPr/>
          <p:nvPr/>
        </p:nvSpPr>
        <p:spPr>
          <a:xfrm>
            <a:off x="-2092042" y="-2983832"/>
            <a:ext cx="9571767" cy="426977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GB" altLang="zh-CN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recall prerequisite knowledge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2097503"/>
          </a:xfrm>
        </p:spPr>
        <p:txBody>
          <a:bodyPr>
            <a:normAutofit/>
          </a:bodyPr>
          <a:lstStyle/>
          <a:p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Solution:</a:t>
            </a: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(b)	Consider the equation in (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), 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Complete the following table and draw its graph.</a:t>
            </a: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30866"/>
              </p:ext>
            </p:extLst>
          </p:nvPr>
        </p:nvGraphicFramePr>
        <p:xfrm>
          <a:off x="6204841" y="1835206"/>
          <a:ext cx="2430595" cy="62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841" y="1835206"/>
                        <a:ext cx="2430595" cy="62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303AB6-C28A-4987-82AD-7AF309CD975F}"/>
              </a:ext>
            </a:extLst>
          </p:cNvPr>
          <p:cNvGraphicFramePr>
            <a:graphicFrameLocks noGrp="1"/>
          </p:cNvGraphicFramePr>
          <p:nvPr/>
        </p:nvGraphicFramePr>
        <p:xfrm>
          <a:off x="1283368" y="3711738"/>
          <a:ext cx="4812631" cy="1543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514">
                  <a:extLst>
                    <a:ext uri="{9D8B030D-6E8A-4147-A177-3AD203B41FA5}">
                      <a16:colId xmlns:a16="http://schemas.microsoft.com/office/drawing/2014/main" val="1748636246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2158561849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3583074442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4245942270"/>
                    </a:ext>
                  </a:extLst>
                </a:gridCol>
              </a:tblGrid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7569"/>
                  </a:ext>
                </a:extLst>
              </a:tr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3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116E8-53AE-49DC-A9B5-5D5E3E0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10</a:t>
            </a:fld>
            <a:endParaRPr 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C986DAD-751E-497C-BE32-6B95C4AC2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82" y="3193882"/>
            <a:ext cx="3887771" cy="35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235537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55" y="2134885"/>
            <a:ext cx="5733149" cy="164592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Activity 1B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F6A5-AF69-403E-B882-7098EC88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251" y="4322618"/>
            <a:ext cx="3799096" cy="1353714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75" name="Google Shape;1523;p59">
            <a:extLst>
              <a:ext uri="{FF2B5EF4-FFF2-40B4-BE49-F238E27FC236}">
                <a16:creationId xmlns:a16="http://schemas.microsoft.com/office/drawing/2014/main" id="{660EF838-3350-45DE-8238-61AF029B6E50}"/>
              </a:ext>
            </a:extLst>
          </p:cNvPr>
          <p:cNvGrpSpPr/>
          <p:nvPr/>
        </p:nvGrpSpPr>
        <p:grpSpPr>
          <a:xfrm>
            <a:off x="8567486" y="3842399"/>
            <a:ext cx="2302594" cy="2499884"/>
            <a:chOff x="2638043" y="3238182"/>
            <a:chExt cx="372992" cy="327081"/>
          </a:xfrm>
        </p:grpSpPr>
        <p:sp>
          <p:nvSpPr>
            <p:cNvPr id="76" name="Google Shape;1524;p59">
              <a:extLst>
                <a:ext uri="{FF2B5EF4-FFF2-40B4-BE49-F238E27FC236}">
                  <a16:creationId xmlns:a16="http://schemas.microsoft.com/office/drawing/2014/main" id="{9759ED26-5F68-486B-B00E-94BD698FBB82}"/>
                </a:ext>
              </a:extLst>
            </p:cNvPr>
            <p:cNvSpPr/>
            <p:nvPr/>
          </p:nvSpPr>
          <p:spPr>
            <a:xfrm>
              <a:off x="2638043" y="3238182"/>
              <a:ext cx="372992" cy="327081"/>
            </a:xfrm>
            <a:custGeom>
              <a:avLst/>
              <a:gdLst/>
              <a:ahLst/>
              <a:cxnLst/>
              <a:rect l="l" t="t" r="r" b="b"/>
              <a:pathLst>
                <a:path w="10456" h="9169" extrusionOk="0">
                  <a:moveTo>
                    <a:pt x="310" y="0"/>
                  </a:moveTo>
                  <a:cubicBezTo>
                    <a:pt x="144" y="0"/>
                    <a:pt x="1" y="119"/>
                    <a:pt x="1" y="310"/>
                  </a:cubicBezTo>
                  <a:lnTo>
                    <a:pt x="1" y="8859"/>
                  </a:lnTo>
                  <a:cubicBezTo>
                    <a:pt x="1" y="9050"/>
                    <a:pt x="144" y="9169"/>
                    <a:pt x="310" y="9169"/>
                  </a:cubicBezTo>
                  <a:lnTo>
                    <a:pt x="10146" y="9169"/>
                  </a:lnTo>
                  <a:cubicBezTo>
                    <a:pt x="10312" y="9169"/>
                    <a:pt x="10455" y="9050"/>
                    <a:pt x="10455" y="8859"/>
                  </a:cubicBezTo>
                  <a:cubicBezTo>
                    <a:pt x="10455" y="8693"/>
                    <a:pt x="10312" y="8574"/>
                    <a:pt x="10146" y="8574"/>
                  </a:cubicBezTo>
                  <a:lnTo>
                    <a:pt x="620" y="8574"/>
                  </a:lnTo>
                  <a:lnTo>
                    <a:pt x="620" y="310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25;p59">
              <a:extLst>
                <a:ext uri="{FF2B5EF4-FFF2-40B4-BE49-F238E27FC236}">
                  <a16:creationId xmlns:a16="http://schemas.microsoft.com/office/drawing/2014/main" id="{781A7C0C-0F10-445A-B287-424C6FFA53B4}"/>
                </a:ext>
              </a:extLst>
            </p:cNvPr>
            <p:cNvSpPr/>
            <p:nvPr/>
          </p:nvSpPr>
          <p:spPr>
            <a:xfrm>
              <a:off x="2769709" y="3368992"/>
              <a:ext cx="65459" cy="43378"/>
            </a:xfrm>
            <a:custGeom>
              <a:avLst/>
              <a:gdLst/>
              <a:ahLst/>
              <a:cxnLst/>
              <a:rect l="l" t="t" r="r" b="b"/>
              <a:pathLst>
                <a:path w="1835" h="1216" extrusionOk="0">
                  <a:moveTo>
                    <a:pt x="311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1215"/>
                  </a:lnTo>
                  <a:lnTo>
                    <a:pt x="1835" y="1215"/>
                  </a:lnTo>
                  <a:lnTo>
                    <a:pt x="1835" y="310"/>
                  </a:lnTo>
                  <a:cubicBezTo>
                    <a:pt x="1835" y="144"/>
                    <a:pt x="1692" y="1"/>
                    <a:pt x="1525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26;p59">
              <a:extLst>
                <a:ext uri="{FF2B5EF4-FFF2-40B4-BE49-F238E27FC236}">
                  <a16:creationId xmlns:a16="http://schemas.microsoft.com/office/drawing/2014/main" id="{D70EBA08-E22F-47FB-8EC0-54DDF0FEA03B}"/>
                </a:ext>
              </a:extLst>
            </p:cNvPr>
            <p:cNvSpPr/>
            <p:nvPr/>
          </p:nvSpPr>
          <p:spPr>
            <a:xfrm>
              <a:off x="2769709" y="3434415"/>
              <a:ext cx="65459" cy="87540"/>
            </a:xfrm>
            <a:custGeom>
              <a:avLst/>
              <a:gdLst/>
              <a:ahLst/>
              <a:cxnLst/>
              <a:rect l="l" t="t" r="r" b="b"/>
              <a:pathLst>
                <a:path w="1835" h="2454" extrusionOk="0">
                  <a:moveTo>
                    <a:pt x="1" y="0"/>
                  </a:moveTo>
                  <a:lnTo>
                    <a:pt x="1" y="2453"/>
                  </a:lnTo>
                  <a:lnTo>
                    <a:pt x="1835" y="2453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27;p59">
              <a:extLst>
                <a:ext uri="{FF2B5EF4-FFF2-40B4-BE49-F238E27FC236}">
                  <a16:creationId xmlns:a16="http://schemas.microsoft.com/office/drawing/2014/main" id="{DD2704A5-4F55-4140-AE80-28400AFBC92D}"/>
                </a:ext>
              </a:extLst>
            </p:cNvPr>
            <p:cNvSpPr/>
            <p:nvPr/>
          </p:nvSpPr>
          <p:spPr>
            <a:xfrm>
              <a:off x="2857213" y="3477721"/>
              <a:ext cx="65459" cy="44234"/>
            </a:xfrm>
            <a:custGeom>
              <a:avLst/>
              <a:gdLst/>
              <a:ahLst/>
              <a:cxnLst/>
              <a:rect l="l" t="t" r="r" b="b"/>
              <a:pathLst>
                <a:path w="1835" h="1240" extrusionOk="0">
                  <a:moveTo>
                    <a:pt x="1" y="1"/>
                  </a:moveTo>
                  <a:lnTo>
                    <a:pt x="1" y="1239"/>
                  </a:lnTo>
                  <a:lnTo>
                    <a:pt x="1835" y="1239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28;p59">
              <a:extLst>
                <a:ext uri="{FF2B5EF4-FFF2-40B4-BE49-F238E27FC236}">
                  <a16:creationId xmlns:a16="http://schemas.microsoft.com/office/drawing/2014/main" id="{3C99CDE1-24FD-42CF-8043-FD41AA2485FA}"/>
                </a:ext>
              </a:extLst>
            </p:cNvPr>
            <p:cNvSpPr/>
            <p:nvPr/>
          </p:nvSpPr>
          <p:spPr>
            <a:xfrm>
              <a:off x="2857213" y="3412334"/>
              <a:ext cx="65459" cy="44198"/>
            </a:xfrm>
            <a:custGeom>
              <a:avLst/>
              <a:gdLst/>
              <a:ahLst/>
              <a:cxnLst/>
              <a:rect l="l" t="t" r="r" b="b"/>
              <a:pathLst>
                <a:path w="1835" h="1239" extrusionOk="0"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1239"/>
                  </a:lnTo>
                  <a:lnTo>
                    <a:pt x="1835" y="1239"/>
                  </a:lnTo>
                  <a:lnTo>
                    <a:pt x="1835" y="310"/>
                  </a:lnTo>
                  <a:cubicBezTo>
                    <a:pt x="1835" y="143"/>
                    <a:pt x="1692" y="0"/>
                    <a:pt x="1525" y="0"/>
                  </a:cubicBez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29;p59">
              <a:extLst>
                <a:ext uri="{FF2B5EF4-FFF2-40B4-BE49-F238E27FC236}">
                  <a16:creationId xmlns:a16="http://schemas.microsoft.com/office/drawing/2014/main" id="{9367E9A2-4C1F-476C-9204-25B2184C7491}"/>
                </a:ext>
              </a:extLst>
            </p:cNvPr>
            <p:cNvSpPr/>
            <p:nvPr/>
          </p:nvSpPr>
          <p:spPr>
            <a:xfrm>
              <a:off x="2945573" y="3346911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286" y="1"/>
                  </a:moveTo>
                  <a:cubicBezTo>
                    <a:pt x="120" y="1"/>
                    <a:pt x="1" y="143"/>
                    <a:pt x="1" y="310"/>
                  </a:cubicBezTo>
                  <a:lnTo>
                    <a:pt x="1" y="1834"/>
                  </a:lnTo>
                  <a:lnTo>
                    <a:pt x="1834" y="1834"/>
                  </a:lnTo>
                  <a:lnTo>
                    <a:pt x="1834" y="310"/>
                  </a:lnTo>
                  <a:cubicBezTo>
                    <a:pt x="1834" y="143"/>
                    <a:pt x="1691" y="1"/>
                    <a:pt x="1525" y="1"/>
                  </a:cubicBez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30;p59">
              <a:extLst>
                <a:ext uri="{FF2B5EF4-FFF2-40B4-BE49-F238E27FC236}">
                  <a16:creationId xmlns:a16="http://schemas.microsoft.com/office/drawing/2014/main" id="{D4D95236-A60B-47A1-979E-C7B58E6215BF}"/>
                </a:ext>
              </a:extLst>
            </p:cNvPr>
            <p:cNvSpPr/>
            <p:nvPr/>
          </p:nvSpPr>
          <p:spPr>
            <a:xfrm>
              <a:off x="2945573" y="3434415"/>
              <a:ext cx="65459" cy="87540"/>
            </a:xfrm>
            <a:custGeom>
              <a:avLst/>
              <a:gdLst/>
              <a:ahLst/>
              <a:cxnLst/>
              <a:rect l="l" t="t" r="r" b="b"/>
              <a:pathLst>
                <a:path w="1835" h="2454" extrusionOk="0">
                  <a:moveTo>
                    <a:pt x="1" y="0"/>
                  </a:moveTo>
                  <a:lnTo>
                    <a:pt x="1" y="2453"/>
                  </a:lnTo>
                  <a:lnTo>
                    <a:pt x="1834" y="2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31;p59">
              <a:extLst>
                <a:ext uri="{FF2B5EF4-FFF2-40B4-BE49-F238E27FC236}">
                  <a16:creationId xmlns:a16="http://schemas.microsoft.com/office/drawing/2014/main" id="{20231C2C-5244-4FC4-8EFD-2D323BA288B9}"/>
                </a:ext>
              </a:extLst>
            </p:cNvPr>
            <p:cNvSpPr/>
            <p:nvPr/>
          </p:nvSpPr>
          <p:spPr>
            <a:xfrm>
              <a:off x="2682241" y="3434415"/>
              <a:ext cx="65423" cy="43342"/>
            </a:xfrm>
            <a:custGeom>
              <a:avLst/>
              <a:gdLst/>
              <a:ahLst/>
              <a:cxnLst/>
              <a:rect l="l" t="t" r="r" b="b"/>
              <a:pathLst>
                <a:path w="1834" h="1215" extrusionOk="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1215"/>
                  </a:lnTo>
                  <a:lnTo>
                    <a:pt x="1834" y="1215"/>
                  </a:lnTo>
                  <a:lnTo>
                    <a:pt x="1834" y="310"/>
                  </a:lnTo>
                  <a:cubicBezTo>
                    <a:pt x="1834" y="143"/>
                    <a:pt x="1715" y="0"/>
                    <a:pt x="1524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32;p59">
              <a:extLst>
                <a:ext uri="{FF2B5EF4-FFF2-40B4-BE49-F238E27FC236}">
                  <a16:creationId xmlns:a16="http://schemas.microsoft.com/office/drawing/2014/main" id="{223E90B9-1B7B-4F25-AC80-6C2AE755C332}"/>
                </a:ext>
              </a:extLst>
            </p:cNvPr>
            <p:cNvSpPr/>
            <p:nvPr/>
          </p:nvSpPr>
          <p:spPr>
            <a:xfrm>
              <a:off x="2682241" y="3499838"/>
              <a:ext cx="65423" cy="22117"/>
            </a:xfrm>
            <a:custGeom>
              <a:avLst/>
              <a:gdLst/>
              <a:ahLst/>
              <a:cxnLst/>
              <a:rect l="l" t="t" r="r" b="b"/>
              <a:pathLst>
                <a:path w="1834" h="620" extrusionOk="0">
                  <a:moveTo>
                    <a:pt x="0" y="0"/>
                  </a:moveTo>
                  <a:lnTo>
                    <a:pt x="0" y="619"/>
                  </a:lnTo>
                  <a:lnTo>
                    <a:pt x="1834" y="619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33;p59">
              <a:extLst>
                <a:ext uri="{FF2B5EF4-FFF2-40B4-BE49-F238E27FC236}">
                  <a16:creationId xmlns:a16="http://schemas.microsoft.com/office/drawing/2014/main" id="{D1C61704-C33C-4536-A29D-07867033F4E9}"/>
                </a:ext>
              </a:extLst>
            </p:cNvPr>
            <p:cNvSpPr/>
            <p:nvPr/>
          </p:nvSpPr>
          <p:spPr>
            <a:xfrm>
              <a:off x="2702610" y="3259906"/>
              <a:ext cx="287164" cy="109051"/>
            </a:xfrm>
            <a:custGeom>
              <a:avLst/>
              <a:gdLst/>
              <a:ahLst/>
              <a:cxnLst/>
              <a:rect l="l" t="t" r="r" b="b"/>
              <a:pathLst>
                <a:path w="8050" h="3057" extrusionOk="0">
                  <a:moveTo>
                    <a:pt x="7694" y="1"/>
                  </a:moveTo>
                  <a:cubicBezTo>
                    <a:pt x="7633" y="1"/>
                    <a:pt x="7574" y="20"/>
                    <a:pt x="7526" y="58"/>
                  </a:cubicBezTo>
                  <a:lnTo>
                    <a:pt x="5216" y="1773"/>
                  </a:lnTo>
                  <a:lnTo>
                    <a:pt x="2930" y="630"/>
                  </a:lnTo>
                  <a:cubicBezTo>
                    <a:pt x="2896" y="613"/>
                    <a:pt x="2859" y="605"/>
                    <a:pt x="2822" y="605"/>
                  </a:cubicBezTo>
                  <a:cubicBezTo>
                    <a:pt x="2753" y="605"/>
                    <a:pt x="2682" y="631"/>
                    <a:pt x="2620" y="677"/>
                  </a:cubicBezTo>
                  <a:lnTo>
                    <a:pt x="167" y="2511"/>
                  </a:lnTo>
                  <a:cubicBezTo>
                    <a:pt x="24" y="2606"/>
                    <a:pt x="1" y="2797"/>
                    <a:pt x="96" y="2940"/>
                  </a:cubicBezTo>
                  <a:cubicBezTo>
                    <a:pt x="167" y="3011"/>
                    <a:pt x="263" y="3056"/>
                    <a:pt x="355" y="3056"/>
                  </a:cubicBezTo>
                  <a:cubicBezTo>
                    <a:pt x="417" y="3056"/>
                    <a:pt x="476" y="3035"/>
                    <a:pt x="525" y="2987"/>
                  </a:cubicBezTo>
                  <a:lnTo>
                    <a:pt x="2835" y="1273"/>
                  </a:lnTo>
                  <a:lnTo>
                    <a:pt x="5121" y="2416"/>
                  </a:lnTo>
                  <a:cubicBezTo>
                    <a:pt x="5164" y="2437"/>
                    <a:pt x="5211" y="2449"/>
                    <a:pt x="5259" y="2449"/>
                  </a:cubicBezTo>
                  <a:cubicBezTo>
                    <a:pt x="5318" y="2449"/>
                    <a:pt x="5378" y="2431"/>
                    <a:pt x="5430" y="2392"/>
                  </a:cubicBezTo>
                  <a:lnTo>
                    <a:pt x="7883" y="558"/>
                  </a:lnTo>
                  <a:cubicBezTo>
                    <a:pt x="8026" y="439"/>
                    <a:pt x="8050" y="249"/>
                    <a:pt x="7955" y="130"/>
                  </a:cubicBezTo>
                  <a:cubicBezTo>
                    <a:pt x="7883" y="44"/>
                    <a:pt x="7786" y="1"/>
                    <a:pt x="7694" y="1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9A749-49FD-4149-A0EB-32B35D6B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0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900113" indent="-900113"/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 Question 1(a), we can use                        to calculate </a:t>
            </a:r>
            <a:b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cost $</a:t>
            </a:r>
            <a:r>
              <a:rPr lang="en-US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of printing </a:t>
            </a:r>
            <a:r>
              <a:rPr lang="en-US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booklets.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 Question 1(b), we have plotted the graph of the equation.</a:t>
            </a: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graph is a straight line.</a:t>
            </a:r>
            <a:endParaRPr lang="en-GB" i="1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can be regarded as a model that describes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relationship between</a:t>
            </a:r>
          </a:p>
          <a:p>
            <a:pPr marL="900113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number of booklets to print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cost required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F1E1959-42A0-46C5-8ECC-96EE3A437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09219"/>
              </p:ext>
            </p:extLst>
          </p:nvPr>
        </p:nvGraphicFramePr>
        <p:xfrm>
          <a:off x="6125162" y="1308928"/>
          <a:ext cx="2234975" cy="57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7058" imgH="203112" progId="Equation.DSMT4">
                  <p:embed/>
                </p:oleObj>
              </mc:Choice>
              <mc:Fallback>
                <p:oleObj r:id="rId2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162" y="1308928"/>
                        <a:ext cx="2234975" cy="572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905C65E-6F35-47CE-A044-FCE6740AB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92713"/>
              </p:ext>
            </p:extLst>
          </p:nvPr>
        </p:nvGraphicFramePr>
        <p:xfrm>
          <a:off x="1311801" y="4404903"/>
          <a:ext cx="2381106" cy="60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87058" imgH="203112" progId="Equation.DSMT4">
                  <p:embed/>
                </p:oleObj>
              </mc:Choice>
              <mc:Fallback>
                <p:oleObj r:id="rId4" imgW="787058" imgH="20311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F1E1959-42A0-46C5-8ECC-96EE3A4376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01" y="4404903"/>
                        <a:ext cx="2381106" cy="609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C3282-2CD2-4460-AF2E-812C88DC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457401" cy="4934364"/>
          </a:xfrm>
        </p:spPr>
        <p:txBody>
          <a:bodyPr>
            <a:normAutofit fontScale="92500"/>
          </a:bodyPr>
          <a:lstStyle/>
          <a:p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	In some situations, </a:t>
            </a:r>
          </a:p>
          <a:p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however, we do not have the model at the very beginning. </a:t>
            </a:r>
          </a:p>
          <a:p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example, the time required (</a:t>
            </a:r>
            <a:r>
              <a:rPr lang="en-US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in minutes for </a:t>
            </a:r>
          </a:p>
          <a:p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Machine A to print </a:t>
            </a:r>
            <a:r>
              <a:rPr lang="en-US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booklets is recorded in the following table.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 can plot the graph and formulate the model using MS Excel.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2E251-DD4C-452D-B180-DA6D5792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87168"/>
              </p:ext>
            </p:extLst>
          </p:nvPr>
        </p:nvGraphicFramePr>
        <p:xfrm>
          <a:off x="1588569" y="3613269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Number of booklets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Time required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40E5-F9C0-433A-91C2-21D45ADA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1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-2332548" y="-399229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42" y="2532072"/>
            <a:ext cx="2550695" cy="1645920"/>
          </a:xfrm>
        </p:spPr>
        <p:txBody>
          <a:bodyPr/>
          <a:lstStyle/>
          <a:p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Steps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6" name="Google Shape;1015;p52">
            <a:extLst>
              <a:ext uri="{FF2B5EF4-FFF2-40B4-BE49-F238E27FC236}">
                <a16:creationId xmlns:a16="http://schemas.microsoft.com/office/drawing/2014/main" id="{BD0FC8D9-6A3A-4EDD-8F70-2442D6B27E5B}"/>
              </a:ext>
            </a:extLst>
          </p:cNvPr>
          <p:cNvGrpSpPr/>
          <p:nvPr/>
        </p:nvGrpSpPr>
        <p:grpSpPr>
          <a:xfrm>
            <a:off x="7557327" y="5642070"/>
            <a:ext cx="4449029" cy="1231195"/>
            <a:chOff x="929285" y="5051507"/>
            <a:chExt cx="7315206" cy="1231195"/>
          </a:xfrm>
        </p:grpSpPr>
        <p:sp>
          <p:nvSpPr>
            <p:cNvPr id="17" name="Google Shape;1016;p52">
              <a:extLst>
                <a:ext uri="{FF2B5EF4-FFF2-40B4-BE49-F238E27FC236}">
                  <a16:creationId xmlns:a16="http://schemas.microsoft.com/office/drawing/2014/main" id="{00391189-6A1E-427D-8F43-91F5226138B4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7;p52">
              <a:extLst>
                <a:ext uri="{FF2B5EF4-FFF2-40B4-BE49-F238E27FC236}">
                  <a16:creationId xmlns:a16="http://schemas.microsoft.com/office/drawing/2014/main" id="{CCF99FD1-16D6-42FF-BD12-0864DFD3719A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8;p52">
              <a:extLst>
                <a:ext uri="{FF2B5EF4-FFF2-40B4-BE49-F238E27FC236}">
                  <a16:creationId xmlns:a16="http://schemas.microsoft.com/office/drawing/2014/main" id="{733EA3A2-C333-45CD-B7D4-E4D3BBE45EF6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9;p52">
              <a:extLst>
                <a:ext uri="{FF2B5EF4-FFF2-40B4-BE49-F238E27FC236}">
                  <a16:creationId xmlns:a16="http://schemas.microsoft.com/office/drawing/2014/main" id="{092AEF8C-154B-479B-AA72-7F91539A0C54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0;p52">
              <a:extLst>
                <a:ext uri="{FF2B5EF4-FFF2-40B4-BE49-F238E27FC236}">
                  <a16:creationId xmlns:a16="http://schemas.microsoft.com/office/drawing/2014/main" id="{46D450A9-7272-482D-97B4-2C9A2C4252FA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1;p52">
              <a:extLst>
                <a:ext uri="{FF2B5EF4-FFF2-40B4-BE49-F238E27FC236}">
                  <a16:creationId xmlns:a16="http://schemas.microsoft.com/office/drawing/2014/main" id="{E753CFF3-C128-4E38-A07D-2FC3D08D78BE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018;p52">
            <a:extLst>
              <a:ext uri="{FF2B5EF4-FFF2-40B4-BE49-F238E27FC236}">
                <a16:creationId xmlns:a16="http://schemas.microsoft.com/office/drawing/2014/main" id="{578017D2-9B5A-410A-991C-8D88C9DDD92B}"/>
              </a:ext>
            </a:extLst>
          </p:cNvPr>
          <p:cNvSpPr/>
          <p:nvPr/>
        </p:nvSpPr>
        <p:spPr>
          <a:xfrm>
            <a:off x="8673381" y="6421578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5325;p108">
            <a:extLst>
              <a:ext uri="{FF2B5EF4-FFF2-40B4-BE49-F238E27FC236}">
                <a16:creationId xmlns:a16="http://schemas.microsoft.com/office/drawing/2014/main" id="{8892FF8F-8304-4095-B5B1-8D192EBEF8E9}"/>
              </a:ext>
            </a:extLst>
          </p:cNvPr>
          <p:cNvGrpSpPr/>
          <p:nvPr/>
        </p:nvGrpSpPr>
        <p:grpSpPr>
          <a:xfrm>
            <a:off x="8491837" y="3435266"/>
            <a:ext cx="3067975" cy="2217808"/>
            <a:chOff x="811828" y="1940353"/>
            <a:chExt cx="3067975" cy="2217808"/>
          </a:xfrm>
        </p:grpSpPr>
        <p:grpSp>
          <p:nvGrpSpPr>
            <p:cNvPr id="29" name="Google Shape;5326;p108">
              <a:extLst>
                <a:ext uri="{FF2B5EF4-FFF2-40B4-BE49-F238E27FC236}">
                  <a16:creationId xmlns:a16="http://schemas.microsoft.com/office/drawing/2014/main" id="{C0DB2AF1-3355-47FF-85ED-5F2D05D5A3BA}"/>
                </a:ext>
              </a:extLst>
            </p:cNvPr>
            <p:cNvGrpSpPr/>
            <p:nvPr/>
          </p:nvGrpSpPr>
          <p:grpSpPr>
            <a:xfrm>
              <a:off x="3858752" y="2711684"/>
              <a:ext cx="21051" cy="190794"/>
              <a:chOff x="6601682" y="2058532"/>
              <a:chExt cx="28474" cy="258109"/>
            </a:xfrm>
          </p:grpSpPr>
          <p:sp>
            <p:nvSpPr>
              <p:cNvPr id="45" name="Google Shape;5328;p108">
                <a:extLst>
                  <a:ext uri="{FF2B5EF4-FFF2-40B4-BE49-F238E27FC236}">
                    <a16:creationId xmlns:a16="http://schemas.microsoft.com/office/drawing/2014/main" id="{46F4DA15-763C-40C0-B26B-24C8AF8709F2}"/>
                  </a:ext>
                </a:extLst>
              </p:cNvPr>
              <p:cNvSpPr/>
              <p:nvPr/>
            </p:nvSpPr>
            <p:spPr>
              <a:xfrm>
                <a:off x="6601682" y="2058532"/>
                <a:ext cx="28474" cy="9137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4865" extrusionOk="0">
                    <a:moveTo>
                      <a:pt x="7" y="0"/>
                    </a:moveTo>
                    <a:cubicBezTo>
                      <a:pt x="5" y="0"/>
                      <a:pt x="4" y="4"/>
                      <a:pt x="0" y="4"/>
                    </a:cubicBezTo>
                    <a:lnTo>
                      <a:pt x="0" y="4860"/>
                    </a:lnTo>
                    <a:cubicBezTo>
                      <a:pt x="4" y="4860"/>
                      <a:pt x="5" y="4864"/>
                      <a:pt x="7" y="4864"/>
                    </a:cubicBezTo>
                    <a:lnTo>
                      <a:pt x="1516" y="4864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329;p108">
                <a:extLst>
                  <a:ext uri="{FF2B5EF4-FFF2-40B4-BE49-F238E27FC236}">
                    <a16:creationId xmlns:a16="http://schemas.microsoft.com/office/drawing/2014/main" id="{A727B4D6-1237-4D4C-99DA-B32630710950}"/>
                  </a:ext>
                </a:extLst>
              </p:cNvPr>
              <p:cNvSpPr/>
              <p:nvPr/>
            </p:nvSpPr>
            <p:spPr>
              <a:xfrm>
                <a:off x="6601682" y="2225264"/>
                <a:ext cx="28474" cy="9137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4865" extrusionOk="0">
                    <a:moveTo>
                      <a:pt x="7" y="0"/>
                    </a:moveTo>
                    <a:cubicBezTo>
                      <a:pt x="5" y="0"/>
                      <a:pt x="4" y="2"/>
                      <a:pt x="0" y="2"/>
                    </a:cubicBezTo>
                    <a:lnTo>
                      <a:pt x="0" y="4861"/>
                    </a:lnTo>
                    <a:cubicBezTo>
                      <a:pt x="4" y="4861"/>
                      <a:pt x="5" y="4864"/>
                      <a:pt x="7" y="4864"/>
                    </a:cubicBezTo>
                    <a:lnTo>
                      <a:pt x="1516" y="4864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5333;p108">
              <a:extLst>
                <a:ext uri="{FF2B5EF4-FFF2-40B4-BE49-F238E27FC236}">
                  <a16:creationId xmlns:a16="http://schemas.microsoft.com/office/drawing/2014/main" id="{23DFE482-BAB7-4B3B-8C01-55724AC9AE96}"/>
                </a:ext>
              </a:extLst>
            </p:cNvPr>
            <p:cNvGrpSpPr/>
            <p:nvPr/>
          </p:nvGrpSpPr>
          <p:grpSpPr>
            <a:xfrm>
              <a:off x="811828" y="1940353"/>
              <a:ext cx="2649555" cy="2217808"/>
              <a:chOff x="811828" y="1797478"/>
              <a:chExt cx="2649555" cy="2217808"/>
            </a:xfrm>
          </p:grpSpPr>
          <p:sp>
            <p:nvSpPr>
              <p:cNvPr id="40" name="Google Shape;5334;p108">
                <a:extLst>
                  <a:ext uri="{FF2B5EF4-FFF2-40B4-BE49-F238E27FC236}">
                    <a16:creationId xmlns:a16="http://schemas.microsoft.com/office/drawing/2014/main" id="{3CFD2046-B1B3-46D7-B6F6-3ACDF6D8BE80}"/>
                  </a:ext>
                </a:extLst>
              </p:cNvPr>
              <p:cNvSpPr/>
              <p:nvPr/>
            </p:nvSpPr>
            <p:spPr>
              <a:xfrm>
                <a:off x="1861978" y="3415616"/>
                <a:ext cx="549255" cy="59967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20423" extrusionOk="0">
                    <a:moveTo>
                      <a:pt x="1849" y="1"/>
                    </a:moveTo>
                    <a:cubicBezTo>
                      <a:pt x="824" y="1"/>
                      <a:pt x="0" y="827"/>
                      <a:pt x="0" y="1850"/>
                    </a:cubicBezTo>
                    <a:lnTo>
                      <a:pt x="0" y="18574"/>
                    </a:lnTo>
                    <a:cubicBezTo>
                      <a:pt x="0" y="19599"/>
                      <a:pt x="824" y="20423"/>
                      <a:pt x="1849" y="20423"/>
                    </a:cubicBezTo>
                    <a:lnTo>
                      <a:pt x="16857" y="20423"/>
                    </a:lnTo>
                    <a:cubicBezTo>
                      <a:pt x="17882" y="20423"/>
                      <a:pt x="18706" y="19599"/>
                      <a:pt x="18706" y="18574"/>
                    </a:cubicBezTo>
                    <a:lnTo>
                      <a:pt x="18706" y="1850"/>
                    </a:lnTo>
                    <a:cubicBezTo>
                      <a:pt x="18706" y="827"/>
                      <a:pt x="17882" y="1"/>
                      <a:pt x="168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335;p108">
                <a:extLst>
                  <a:ext uri="{FF2B5EF4-FFF2-40B4-BE49-F238E27FC236}">
                    <a16:creationId xmlns:a16="http://schemas.microsoft.com/office/drawing/2014/main" id="{78F9BDC2-E8C2-42B6-9B22-1090C4AFD449}"/>
                  </a:ext>
                </a:extLst>
              </p:cNvPr>
              <p:cNvSpPr/>
              <p:nvPr/>
            </p:nvSpPr>
            <p:spPr>
              <a:xfrm>
                <a:off x="811828" y="1797478"/>
                <a:ext cx="2649555" cy="1857619"/>
              </a:xfrm>
              <a:custGeom>
                <a:avLst/>
                <a:gdLst/>
                <a:ahLst/>
                <a:cxnLst/>
                <a:rect l="l" t="t" r="r" b="b"/>
                <a:pathLst>
                  <a:path w="90236" h="63265" extrusionOk="0">
                    <a:moveTo>
                      <a:pt x="86539" y="0"/>
                    </a:moveTo>
                    <a:lnTo>
                      <a:pt x="3697" y="0"/>
                    </a:lnTo>
                    <a:cubicBezTo>
                      <a:pt x="1656" y="2"/>
                      <a:pt x="1" y="1656"/>
                      <a:pt x="1" y="3698"/>
                    </a:cubicBezTo>
                    <a:lnTo>
                      <a:pt x="1" y="59569"/>
                    </a:lnTo>
                    <a:cubicBezTo>
                      <a:pt x="1" y="61610"/>
                      <a:pt x="1656" y="63265"/>
                      <a:pt x="3697" y="63265"/>
                    </a:cubicBezTo>
                    <a:lnTo>
                      <a:pt x="86539" y="63265"/>
                    </a:lnTo>
                    <a:cubicBezTo>
                      <a:pt x="88580" y="63265"/>
                      <a:pt x="90235" y="61610"/>
                      <a:pt x="90235" y="59569"/>
                    </a:cubicBezTo>
                    <a:lnTo>
                      <a:pt x="90235" y="3698"/>
                    </a:lnTo>
                    <a:cubicBezTo>
                      <a:pt x="90235" y="1656"/>
                      <a:pt x="88580" y="2"/>
                      <a:pt x="86539" y="0"/>
                    </a:cubicBezTo>
                    <a:close/>
                    <a:moveTo>
                      <a:pt x="85787" y="44586"/>
                    </a:moveTo>
                    <a:cubicBezTo>
                      <a:pt x="85787" y="46211"/>
                      <a:pt x="84393" y="47532"/>
                      <a:pt x="82668" y="47532"/>
                    </a:cubicBezTo>
                    <a:lnTo>
                      <a:pt x="7570" y="47532"/>
                    </a:lnTo>
                    <a:cubicBezTo>
                      <a:pt x="5845" y="47532"/>
                      <a:pt x="4449" y="46211"/>
                      <a:pt x="4449" y="44586"/>
                    </a:cubicBezTo>
                    <a:lnTo>
                      <a:pt x="4449" y="7220"/>
                    </a:lnTo>
                    <a:cubicBezTo>
                      <a:pt x="4449" y="5594"/>
                      <a:pt x="5845" y="4275"/>
                      <a:pt x="7570" y="4275"/>
                    </a:cubicBezTo>
                    <a:lnTo>
                      <a:pt x="82297" y="4275"/>
                    </a:lnTo>
                    <a:cubicBezTo>
                      <a:pt x="84024" y="4275"/>
                      <a:pt x="85787" y="5594"/>
                      <a:pt x="85787" y="7220"/>
                    </a:cubicBezTo>
                    <a:close/>
                  </a:path>
                </a:pathLst>
              </a:cu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336;p108">
                <a:extLst>
                  <a:ext uri="{FF2B5EF4-FFF2-40B4-BE49-F238E27FC236}">
                    <a16:creationId xmlns:a16="http://schemas.microsoft.com/office/drawing/2014/main" id="{EF90B26E-5E4D-4045-8A28-813AF927C3C4}"/>
                  </a:ext>
                </a:extLst>
              </p:cNvPr>
              <p:cNvSpPr/>
              <p:nvPr/>
            </p:nvSpPr>
            <p:spPr>
              <a:xfrm>
                <a:off x="811828" y="3306476"/>
                <a:ext cx="2649555" cy="348621"/>
              </a:xfrm>
              <a:custGeom>
                <a:avLst/>
                <a:gdLst/>
                <a:ahLst/>
                <a:cxnLst/>
                <a:rect l="l" t="t" r="r" b="b"/>
                <a:pathLst>
                  <a:path w="90236" h="11873" extrusionOk="0">
                    <a:moveTo>
                      <a:pt x="90235" y="0"/>
                    </a:moveTo>
                    <a:lnTo>
                      <a:pt x="90235" y="8177"/>
                    </a:lnTo>
                    <a:cubicBezTo>
                      <a:pt x="90235" y="10218"/>
                      <a:pt x="88580" y="11873"/>
                      <a:pt x="86539" y="11873"/>
                    </a:cubicBezTo>
                    <a:lnTo>
                      <a:pt x="3697" y="11873"/>
                    </a:lnTo>
                    <a:cubicBezTo>
                      <a:pt x="1656" y="11873"/>
                      <a:pt x="1" y="10218"/>
                      <a:pt x="1" y="8177"/>
                    </a:cubicBezTo>
                    <a:lnTo>
                      <a:pt x="1" y="0"/>
                    </a:lnTo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337;p108">
                <a:extLst>
                  <a:ext uri="{FF2B5EF4-FFF2-40B4-BE49-F238E27FC236}">
                    <a16:creationId xmlns:a16="http://schemas.microsoft.com/office/drawing/2014/main" id="{60C237B0-255C-4303-BC98-17FC11F7074A}"/>
                  </a:ext>
                </a:extLst>
              </p:cNvPr>
              <p:cNvSpPr/>
              <p:nvPr/>
            </p:nvSpPr>
            <p:spPr>
              <a:xfrm>
                <a:off x="2029785" y="3391128"/>
                <a:ext cx="210059" cy="162815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545" extrusionOk="0">
                    <a:moveTo>
                      <a:pt x="3576" y="0"/>
                    </a:moveTo>
                    <a:cubicBezTo>
                      <a:pt x="0" y="0"/>
                      <a:pt x="0" y="5545"/>
                      <a:pt x="3576" y="5545"/>
                    </a:cubicBezTo>
                    <a:cubicBezTo>
                      <a:pt x="7154" y="5545"/>
                      <a:pt x="7154" y="0"/>
                      <a:pt x="35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EF909-FEB8-40C8-897B-1B295352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3BC8D-8678-5BC8-BE8B-2B40B71B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7"/>
          <a:stretch/>
        </p:blipFill>
        <p:spPr bwMode="auto">
          <a:xfrm>
            <a:off x="8659524" y="3591416"/>
            <a:ext cx="2316851" cy="12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47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Steps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Input the data to MS Excel as in the following figure.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GB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Plot the graph.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Select the heading </a:t>
            </a: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Click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Insert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→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Scatter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2FFF6-B395-4900-95CF-A3CCD458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3" name="Canvas 2127243908">
            <a:extLst>
              <a:ext uri="{FF2B5EF4-FFF2-40B4-BE49-F238E27FC236}">
                <a16:creationId xmlns:a16="http://schemas.microsoft.com/office/drawing/2014/main" id="{41D9A600-D8C4-CFC2-B061-7261CB7A3062}"/>
              </a:ext>
            </a:extLst>
          </p:cNvPr>
          <p:cNvGrpSpPr/>
          <p:nvPr/>
        </p:nvGrpSpPr>
        <p:grpSpPr>
          <a:xfrm>
            <a:off x="4794402" y="2450421"/>
            <a:ext cx="7064781" cy="3536643"/>
            <a:chOff x="0" y="0"/>
            <a:chExt cx="5274310" cy="26403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1CA8F8-9374-D106-9CC7-DEEE8724016A}"/>
                </a:ext>
              </a:extLst>
            </p:cNvPr>
            <p:cNvSpPr/>
            <p:nvPr/>
          </p:nvSpPr>
          <p:spPr>
            <a:xfrm>
              <a:off x="0" y="0"/>
              <a:ext cx="5274310" cy="264033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0B0009-ACCA-6842-94F7-191F2C79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3" y="95905"/>
              <a:ext cx="5157673" cy="2427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F0A775-F25C-7379-6AFE-DA2DBC2F8027}"/>
                </a:ext>
              </a:extLst>
            </p:cNvPr>
            <p:cNvSpPr/>
            <p:nvPr/>
          </p:nvSpPr>
          <p:spPr>
            <a:xfrm>
              <a:off x="670391" y="58180"/>
              <a:ext cx="520053" cy="2446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ECA2B7F-0127-BC67-B2D1-0DF498A56716}"/>
                </a:ext>
              </a:extLst>
            </p:cNvPr>
            <p:cNvSpPr/>
            <p:nvPr/>
          </p:nvSpPr>
          <p:spPr>
            <a:xfrm>
              <a:off x="3913634" y="530400"/>
              <a:ext cx="395020" cy="2962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A16E2F8-6C48-9347-7C7F-A63E5A9C2AA8}"/>
                </a:ext>
              </a:extLst>
            </p:cNvPr>
            <p:cNvCxnSpPr/>
            <p:nvPr/>
          </p:nvCxnSpPr>
          <p:spPr>
            <a:xfrm>
              <a:off x="1258215" y="234087"/>
              <a:ext cx="2596896" cy="4096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0A26301-89CF-5416-D77C-9DB61A10A69B}"/>
                </a:ext>
              </a:extLst>
            </p:cNvPr>
            <p:cNvSpPr/>
            <p:nvPr/>
          </p:nvSpPr>
          <p:spPr>
            <a:xfrm>
              <a:off x="3928264" y="931750"/>
              <a:ext cx="474905" cy="3996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80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Steps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iii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Select </a:t>
            </a:r>
            <a:r>
              <a:rPr lang="en-US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Chart Elements 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 in the following figure.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Axes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Axis Title: Name the title of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-axis as “Number of booklets”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Axis Title: Name the title of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-axis as “Time required (min)”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Gridlines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Trendline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F950-D82D-41A6-B747-6DFC8CAE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Canvas 4">
            <a:extLst>
              <a:ext uri="{FF2B5EF4-FFF2-40B4-BE49-F238E27FC236}">
                <a16:creationId xmlns:a16="http://schemas.microsoft.com/office/drawing/2014/main" id="{AA8AB75D-D599-143B-F085-CDCB4C47250A}"/>
              </a:ext>
            </a:extLst>
          </p:cNvPr>
          <p:cNvGrpSpPr/>
          <p:nvPr/>
        </p:nvGrpSpPr>
        <p:grpSpPr>
          <a:xfrm>
            <a:off x="5673943" y="3727073"/>
            <a:ext cx="5911668" cy="2713844"/>
            <a:chOff x="0" y="0"/>
            <a:chExt cx="5274310" cy="24212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A90606-344B-DBCC-5667-D23ECE7593B6}"/>
                </a:ext>
              </a:extLst>
            </p:cNvPr>
            <p:cNvSpPr/>
            <p:nvPr/>
          </p:nvSpPr>
          <p:spPr>
            <a:xfrm>
              <a:off x="0" y="0"/>
              <a:ext cx="5274310" cy="242125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904C94-367A-1E0D-5700-9A59A8A18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6" y="43894"/>
              <a:ext cx="5133274" cy="22637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975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Steps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iv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Display the equation on the graph.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Click </a:t>
            </a:r>
            <a:r>
              <a:rPr lang="en-GB" altLang="zh-CN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Trendline</a:t>
            </a: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→ </a:t>
            </a:r>
            <a:r>
              <a:rPr lang="en-GB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More Options </a:t>
            </a:r>
            <a:r>
              <a:rPr lang="en-GB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→ </a:t>
            </a:r>
            <a:r>
              <a:rPr lang="en-GB" altLang="zh-CN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Trendline Options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Select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Linear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Display Equation on chart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0FD4-6DF5-4C07-8E16-953A9183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Canvas 5">
            <a:extLst>
              <a:ext uri="{FF2B5EF4-FFF2-40B4-BE49-F238E27FC236}">
                <a16:creationId xmlns:a16="http://schemas.microsoft.com/office/drawing/2014/main" id="{D5D1F313-F8A0-12D7-12EC-39053FC28E68}"/>
              </a:ext>
            </a:extLst>
          </p:cNvPr>
          <p:cNvGrpSpPr/>
          <p:nvPr/>
        </p:nvGrpSpPr>
        <p:grpSpPr>
          <a:xfrm>
            <a:off x="5727497" y="2638396"/>
            <a:ext cx="5882160" cy="3766820"/>
            <a:chOff x="0" y="0"/>
            <a:chExt cx="5274310" cy="33775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D3E0EF-DFA9-2EF9-A58F-12462AB3EAF4}"/>
                </a:ext>
              </a:extLst>
            </p:cNvPr>
            <p:cNvSpPr/>
            <p:nvPr/>
          </p:nvSpPr>
          <p:spPr>
            <a:xfrm>
              <a:off x="0" y="0"/>
              <a:ext cx="5274310" cy="337756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51AEE9-B1F5-4FF8-A268-8018CEE91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45" y="61415"/>
              <a:ext cx="4617560" cy="3213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D0CBFE-E64C-3E06-62F4-D98DED970C92}"/>
                </a:ext>
              </a:extLst>
            </p:cNvPr>
            <p:cNvSpPr/>
            <p:nvPr/>
          </p:nvSpPr>
          <p:spPr>
            <a:xfrm>
              <a:off x="3885367" y="405642"/>
              <a:ext cx="850406" cy="4405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8417442-E448-0AEA-027F-43189C67878E}"/>
                </a:ext>
              </a:extLst>
            </p:cNvPr>
            <p:cNvCxnSpPr/>
            <p:nvPr/>
          </p:nvCxnSpPr>
          <p:spPr>
            <a:xfrm>
              <a:off x="1124588" y="2552131"/>
              <a:ext cx="281133" cy="2659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AC549D-85B0-0283-6E08-8A401D8719B3}"/>
                </a:ext>
              </a:extLst>
            </p:cNvPr>
            <p:cNvSpPr/>
            <p:nvPr/>
          </p:nvSpPr>
          <p:spPr>
            <a:xfrm>
              <a:off x="466602" y="2245057"/>
              <a:ext cx="850406" cy="245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343388-C7CE-65B7-BFD2-31FE922C5B2B}"/>
                </a:ext>
              </a:extLst>
            </p:cNvPr>
            <p:cNvSpPr/>
            <p:nvPr/>
          </p:nvSpPr>
          <p:spPr>
            <a:xfrm>
              <a:off x="1428770" y="2790967"/>
              <a:ext cx="850406" cy="245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6197FD-8AC6-5CE6-BED5-62445ABF3BFE}"/>
                </a:ext>
              </a:extLst>
            </p:cNvPr>
            <p:cNvSpPr/>
            <p:nvPr/>
          </p:nvSpPr>
          <p:spPr>
            <a:xfrm>
              <a:off x="3475934" y="1057702"/>
              <a:ext cx="850406" cy="2660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67AD13-9280-288A-E25C-4A8DF0DCB982}"/>
                </a:ext>
              </a:extLst>
            </p:cNvPr>
            <p:cNvSpPr/>
            <p:nvPr/>
          </p:nvSpPr>
          <p:spPr>
            <a:xfrm>
              <a:off x="3455462" y="2927224"/>
              <a:ext cx="1109714" cy="2660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B6837D-066F-EEBD-3667-BEC2A8AD2721}"/>
                </a:ext>
              </a:extLst>
            </p:cNvPr>
            <p:cNvCxnSpPr/>
            <p:nvPr/>
          </p:nvCxnSpPr>
          <p:spPr>
            <a:xfrm flipV="1">
              <a:off x="2434856" y="680484"/>
              <a:ext cx="1307805" cy="14990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082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anvas 8">
            <a:extLst>
              <a:ext uri="{FF2B5EF4-FFF2-40B4-BE49-F238E27FC236}">
                <a16:creationId xmlns:a16="http://schemas.microsoft.com/office/drawing/2014/main" id="{814421D2-16BF-009A-AA69-EFB18F54EDAC}"/>
              </a:ext>
            </a:extLst>
          </p:cNvPr>
          <p:cNvGrpSpPr/>
          <p:nvPr/>
        </p:nvGrpSpPr>
        <p:grpSpPr>
          <a:xfrm>
            <a:off x="4946072" y="3036691"/>
            <a:ext cx="6743934" cy="3404444"/>
            <a:chOff x="0" y="0"/>
            <a:chExt cx="5274310" cy="26625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AAA019-56ED-6557-1F5B-6EEAAC351906}"/>
                </a:ext>
              </a:extLst>
            </p:cNvPr>
            <p:cNvSpPr/>
            <p:nvPr/>
          </p:nvSpPr>
          <p:spPr>
            <a:xfrm>
              <a:off x="0" y="0"/>
              <a:ext cx="5274310" cy="266255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8F7421-C444-300B-D1FF-0981E293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8" y="65838"/>
              <a:ext cx="4202011" cy="2523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Steps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3"/>
            <a:ext cx="11027181" cy="5243195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v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Refine the design of the graph. For example: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Adjust the size of the graph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Modify the font and font size</a:t>
            </a:r>
            <a:endParaRPr lang="en-US" altLang="zh-CN" kern="100" dirty="0">
              <a:solidFill>
                <a:srgbClr val="008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5774;p112">
            <a:extLst>
              <a:ext uri="{FF2B5EF4-FFF2-40B4-BE49-F238E27FC236}">
                <a16:creationId xmlns:a16="http://schemas.microsoft.com/office/drawing/2014/main" id="{C142FD0D-07B5-4F40-B512-44B95327AD87}"/>
              </a:ext>
            </a:extLst>
          </p:cNvPr>
          <p:cNvGrpSpPr/>
          <p:nvPr/>
        </p:nvGrpSpPr>
        <p:grpSpPr>
          <a:xfrm>
            <a:off x="447282" y="481312"/>
            <a:ext cx="451075" cy="458025"/>
            <a:chOff x="1027050" y="2641950"/>
            <a:chExt cx="451075" cy="458025"/>
          </a:xfrm>
        </p:grpSpPr>
        <p:sp>
          <p:nvSpPr>
            <p:cNvPr id="12" name="Google Shape;5775;p112">
              <a:extLst>
                <a:ext uri="{FF2B5EF4-FFF2-40B4-BE49-F238E27FC236}">
                  <a16:creationId xmlns:a16="http://schemas.microsoft.com/office/drawing/2014/main" id="{48F58E85-9C71-449F-A4D9-9932C4C107F7}"/>
                </a:ext>
              </a:extLst>
            </p:cNvPr>
            <p:cNvSpPr/>
            <p:nvPr/>
          </p:nvSpPr>
          <p:spPr>
            <a:xfrm>
              <a:off x="1027050" y="2641950"/>
              <a:ext cx="451075" cy="279000"/>
            </a:xfrm>
            <a:custGeom>
              <a:avLst/>
              <a:gdLst/>
              <a:ahLst/>
              <a:cxnLst/>
              <a:rect l="l" t="t" r="r" b="b"/>
              <a:pathLst>
                <a:path w="18043" h="11160" extrusionOk="0">
                  <a:moveTo>
                    <a:pt x="5006" y="1965"/>
                  </a:moveTo>
                  <a:cubicBezTo>
                    <a:pt x="5354" y="1965"/>
                    <a:pt x="5649" y="2243"/>
                    <a:pt x="5649" y="2608"/>
                  </a:cubicBezTo>
                  <a:lnTo>
                    <a:pt x="5649" y="8987"/>
                  </a:lnTo>
                  <a:cubicBezTo>
                    <a:pt x="5649" y="9282"/>
                    <a:pt x="5354" y="9561"/>
                    <a:pt x="5006" y="9561"/>
                  </a:cubicBezTo>
                  <a:lnTo>
                    <a:pt x="3407" y="9561"/>
                  </a:lnTo>
                  <a:cubicBezTo>
                    <a:pt x="3112" y="9561"/>
                    <a:pt x="2834" y="9282"/>
                    <a:pt x="2834" y="8987"/>
                  </a:cubicBezTo>
                  <a:lnTo>
                    <a:pt x="2834" y="2608"/>
                  </a:lnTo>
                  <a:cubicBezTo>
                    <a:pt x="2834" y="2243"/>
                    <a:pt x="3112" y="1965"/>
                    <a:pt x="3407" y="1965"/>
                  </a:cubicBezTo>
                  <a:close/>
                  <a:moveTo>
                    <a:pt x="9856" y="3199"/>
                  </a:moveTo>
                  <a:cubicBezTo>
                    <a:pt x="10134" y="3199"/>
                    <a:pt x="10429" y="3477"/>
                    <a:pt x="10429" y="3773"/>
                  </a:cubicBezTo>
                  <a:lnTo>
                    <a:pt x="10429" y="8987"/>
                  </a:lnTo>
                  <a:cubicBezTo>
                    <a:pt x="10429" y="9282"/>
                    <a:pt x="10134" y="9561"/>
                    <a:pt x="9856" y="9561"/>
                  </a:cubicBezTo>
                  <a:lnTo>
                    <a:pt x="8187" y="9561"/>
                  </a:lnTo>
                  <a:cubicBezTo>
                    <a:pt x="7892" y="9561"/>
                    <a:pt x="7614" y="9282"/>
                    <a:pt x="7614" y="8987"/>
                  </a:cubicBezTo>
                  <a:lnTo>
                    <a:pt x="7614" y="3773"/>
                  </a:lnTo>
                  <a:cubicBezTo>
                    <a:pt x="7614" y="3477"/>
                    <a:pt x="7892" y="3199"/>
                    <a:pt x="8187" y="3199"/>
                  </a:cubicBezTo>
                  <a:close/>
                  <a:moveTo>
                    <a:pt x="14636" y="5580"/>
                  </a:moveTo>
                  <a:cubicBezTo>
                    <a:pt x="14914" y="5580"/>
                    <a:pt x="15209" y="5876"/>
                    <a:pt x="15209" y="6154"/>
                  </a:cubicBezTo>
                  <a:lnTo>
                    <a:pt x="15209" y="8987"/>
                  </a:lnTo>
                  <a:cubicBezTo>
                    <a:pt x="15209" y="9282"/>
                    <a:pt x="14914" y="9561"/>
                    <a:pt x="14636" y="9561"/>
                  </a:cubicBezTo>
                  <a:lnTo>
                    <a:pt x="13037" y="9561"/>
                  </a:lnTo>
                  <a:cubicBezTo>
                    <a:pt x="12672" y="9561"/>
                    <a:pt x="12393" y="9282"/>
                    <a:pt x="12393" y="8987"/>
                  </a:cubicBezTo>
                  <a:lnTo>
                    <a:pt x="12393" y="6154"/>
                  </a:lnTo>
                  <a:cubicBezTo>
                    <a:pt x="12393" y="5876"/>
                    <a:pt x="12672" y="5580"/>
                    <a:pt x="13037" y="5580"/>
                  </a:cubicBezTo>
                  <a:close/>
                  <a:moveTo>
                    <a:pt x="661" y="1"/>
                  </a:moveTo>
                  <a:cubicBezTo>
                    <a:pt x="296" y="1"/>
                    <a:pt x="1" y="227"/>
                    <a:pt x="1" y="592"/>
                  </a:cubicBezTo>
                  <a:lnTo>
                    <a:pt x="1" y="11160"/>
                  </a:lnTo>
                  <a:lnTo>
                    <a:pt x="18042" y="11160"/>
                  </a:lnTo>
                  <a:lnTo>
                    <a:pt x="18042" y="592"/>
                  </a:lnTo>
                  <a:cubicBezTo>
                    <a:pt x="18042" y="227"/>
                    <a:pt x="17747" y="1"/>
                    <a:pt x="17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6;p112">
              <a:extLst>
                <a:ext uri="{FF2B5EF4-FFF2-40B4-BE49-F238E27FC236}">
                  <a16:creationId xmlns:a16="http://schemas.microsoft.com/office/drawing/2014/main" id="{1C24F0B8-AFCE-4BFA-AB59-65B98790BA02}"/>
                </a:ext>
              </a:extLst>
            </p:cNvPr>
            <p:cNvSpPr/>
            <p:nvPr/>
          </p:nvSpPr>
          <p:spPr>
            <a:xfrm>
              <a:off x="1027050" y="2951775"/>
              <a:ext cx="451075" cy="148200"/>
            </a:xfrm>
            <a:custGeom>
              <a:avLst/>
              <a:gdLst/>
              <a:ahLst/>
              <a:cxnLst/>
              <a:rect l="l" t="t" r="r" b="b"/>
              <a:pathLst>
                <a:path w="18043" h="5928" extrusionOk="0">
                  <a:moveTo>
                    <a:pt x="1" y="1"/>
                  </a:moveTo>
                  <a:lnTo>
                    <a:pt x="1" y="1739"/>
                  </a:lnTo>
                  <a:cubicBezTo>
                    <a:pt x="1" y="2104"/>
                    <a:pt x="296" y="2382"/>
                    <a:pt x="661" y="2382"/>
                  </a:cubicBezTo>
                  <a:lnTo>
                    <a:pt x="7249" y="2382"/>
                  </a:lnTo>
                  <a:lnTo>
                    <a:pt x="7249" y="4781"/>
                  </a:lnTo>
                  <a:lnTo>
                    <a:pt x="5006" y="4781"/>
                  </a:lnTo>
                  <a:cubicBezTo>
                    <a:pt x="4711" y="4781"/>
                    <a:pt x="4415" y="4989"/>
                    <a:pt x="4415" y="5354"/>
                  </a:cubicBezTo>
                  <a:cubicBezTo>
                    <a:pt x="4415" y="5719"/>
                    <a:pt x="4711" y="5928"/>
                    <a:pt x="5006" y="5928"/>
                  </a:cubicBezTo>
                  <a:lnTo>
                    <a:pt x="13037" y="5928"/>
                  </a:lnTo>
                  <a:cubicBezTo>
                    <a:pt x="13332" y="5928"/>
                    <a:pt x="13610" y="5719"/>
                    <a:pt x="13610" y="5354"/>
                  </a:cubicBezTo>
                  <a:cubicBezTo>
                    <a:pt x="13610" y="4989"/>
                    <a:pt x="13332" y="4781"/>
                    <a:pt x="13037" y="4781"/>
                  </a:cubicBezTo>
                  <a:lnTo>
                    <a:pt x="10794" y="4781"/>
                  </a:lnTo>
                  <a:lnTo>
                    <a:pt x="10794" y="2382"/>
                  </a:lnTo>
                  <a:lnTo>
                    <a:pt x="17382" y="2382"/>
                  </a:lnTo>
                  <a:cubicBezTo>
                    <a:pt x="17747" y="2382"/>
                    <a:pt x="18042" y="2104"/>
                    <a:pt x="18042" y="1739"/>
                  </a:cubicBezTo>
                  <a:lnTo>
                    <a:pt x="18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BF65-9120-4A51-8566-B948A76E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2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706783" cy="5406190"/>
          </a:xfrm>
        </p:spPr>
        <p:txBody>
          <a:bodyPr>
            <a:normAutofit/>
          </a:bodyPr>
          <a:lstStyle/>
          <a:p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a model that describes the relationship between</a:t>
            </a:r>
          </a:p>
          <a:p>
            <a:pPr marL="720725"/>
            <a:r>
              <a:rPr lang="en-US" altLang="zh-CN" sz="30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number of booklets to print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time required</a:t>
            </a:r>
            <a:r>
              <a:rPr lang="en-US" altLang="zh-C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endParaRPr lang="en-US" altLang="zh-CN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-720725"/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sz="30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Using the model in Question 4,</a:t>
            </a:r>
            <a:br>
              <a:rPr 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estimate the time required to print </a:t>
            </a:r>
            <a:r>
              <a:rPr lang="en-US" sz="3000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80</a:t>
            </a:r>
            <a:r>
              <a:rPr 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booklets.</a:t>
            </a:r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/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Put</a:t>
            </a:r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into</a:t>
            </a:r>
          </a:p>
          <a:p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∴ </a:t>
            </a:r>
            <a:r>
              <a:rPr lang="en-US" altLang="zh-CN" sz="30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time required to print 80 booklets is estimated at 125 minutes.</a:t>
            </a:r>
          </a:p>
          <a:p>
            <a:endParaRPr lang="en-US" altLang="zh-CN" sz="3000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F1E1959-42A0-46C5-8ECC-96EE3A437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7698"/>
              </p:ext>
            </p:extLst>
          </p:nvPr>
        </p:nvGraphicFramePr>
        <p:xfrm>
          <a:off x="1162333" y="1304925"/>
          <a:ext cx="21256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03040" progId="Equation.DSMT4">
                  <p:embed/>
                </p:oleObj>
              </mc:Choice>
              <mc:Fallback>
                <p:oleObj name="Equation" r:id="rId2" imgW="74916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F1E1959-42A0-46C5-8ECC-96EE3A4376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333" y="1304925"/>
                        <a:ext cx="2125663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905C65E-6F35-47CE-A044-FCE6740AB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87101"/>
              </p:ext>
            </p:extLst>
          </p:nvPr>
        </p:nvGraphicFramePr>
        <p:xfrm>
          <a:off x="4502150" y="3832656"/>
          <a:ext cx="2227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03040" progId="Equation.DSMT4">
                  <p:embed/>
                </p:oleObj>
              </mc:Choice>
              <mc:Fallback>
                <p:oleObj name="Equation" r:id="rId4" imgW="74916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905C65E-6F35-47CE-A044-FCE6740AB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2656"/>
                        <a:ext cx="2227263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963A29-17C9-4084-AA46-DC0BF19E0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604819"/>
              </p:ext>
            </p:extLst>
          </p:nvPr>
        </p:nvGraphicFramePr>
        <p:xfrm>
          <a:off x="1812064" y="3836971"/>
          <a:ext cx="133389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18918" imgH="177723" progId="Equation.DSMT4">
                  <p:embed/>
                </p:oleObj>
              </mc:Choice>
              <mc:Fallback>
                <p:oleObj r:id="rId6" imgW="418918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064" y="3836971"/>
                        <a:ext cx="1333895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8BB4FC-229E-44BA-A7A5-42AFD0634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69618"/>
              </p:ext>
            </p:extLst>
          </p:nvPr>
        </p:nvGraphicFramePr>
        <p:xfrm>
          <a:off x="2039519" y="4424784"/>
          <a:ext cx="2664000" cy="11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14003" imgH="406224" progId="Equation.DSMT4">
                  <p:embed/>
                </p:oleObj>
              </mc:Choice>
              <mc:Fallback>
                <p:oleObj r:id="rId8" imgW="914003" imgH="40622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19" y="4424784"/>
                        <a:ext cx="2664000" cy="11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1D217-F93B-4E3B-A29C-67D116A9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636" y="2549237"/>
            <a:ext cx="4710546" cy="1773381"/>
          </a:xfrm>
        </p:spPr>
        <p:txBody>
          <a:bodyPr/>
          <a:lstStyle/>
          <a:p>
            <a:pPr algn="ctr"/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Background Information</a:t>
            </a:r>
            <a:endParaRPr lang="en-US" sz="72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803275" indent="-803275"/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 the real world, it is not always possible to find a straight line that passes through all data points. However, we are able to observe a general </a:t>
            </a:r>
            <a:r>
              <a:rPr 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trend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For example,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803275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           booklets we print, the            </a:t>
            </a:r>
            <a:r>
              <a:rPr lang="en-US" altLang="zh-CN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time is required.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803275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 this case, we have to find </a:t>
            </a:r>
            <a:r>
              <a:rPr lang="en-US" altLang="zh-CN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line of best fit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That is a line that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minimises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the distance between the line and data points. Finding this line involves some advanced mathematics and statistics knowledge. Still, </a:t>
            </a:r>
            <a:r>
              <a:rPr lang="en-US" altLang="zh-CN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MS Excel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can formulate the line of best fit based on our input data.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338D5-8DC4-487C-A998-5A536738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48E34-2197-4E6C-93BC-443F3D46B353}"/>
              </a:ext>
            </a:extLst>
          </p:cNvPr>
          <p:cNvSpPr/>
          <p:nvPr/>
        </p:nvSpPr>
        <p:spPr>
          <a:xfrm>
            <a:off x="1806139" y="3247452"/>
            <a:ext cx="1089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200" b="1" cap="none" spc="0" dirty="0">
                <a:ln/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endParaRPr lang="en-US" sz="3200" b="1" cap="none" spc="0" dirty="0">
              <a:ln/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04D58-10E7-4BD1-BC41-A798315EE1B9}"/>
              </a:ext>
            </a:extLst>
          </p:cNvPr>
          <p:cNvSpPr/>
          <p:nvPr/>
        </p:nvSpPr>
        <p:spPr>
          <a:xfrm>
            <a:off x="6483725" y="3247452"/>
            <a:ext cx="1089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2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7.	The following table shows the time required (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in minutes for Machine B to print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booklets.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1BAC1-123C-4C02-AB00-ADD71F2B6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00573"/>
              </p:ext>
            </p:extLst>
          </p:nvPr>
        </p:nvGraphicFramePr>
        <p:xfrm>
          <a:off x="1499257" y="2867527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Number of booklets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Time required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  <p:grpSp>
        <p:nvGrpSpPr>
          <p:cNvPr id="13" name="Google Shape;5295;p107">
            <a:extLst>
              <a:ext uri="{FF2B5EF4-FFF2-40B4-BE49-F238E27FC236}">
                <a16:creationId xmlns:a16="http://schemas.microsoft.com/office/drawing/2014/main" id="{9CDC29E5-04FD-46C9-9B62-848C937BF923}"/>
              </a:ext>
            </a:extLst>
          </p:cNvPr>
          <p:cNvGrpSpPr/>
          <p:nvPr/>
        </p:nvGrpSpPr>
        <p:grpSpPr>
          <a:xfrm>
            <a:off x="9703355" y="5388118"/>
            <a:ext cx="1670498" cy="1387115"/>
            <a:chOff x="7816612" y="3879939"/>
            <a:chExt cx="969754" cy="643767"/>
          </a:xfrm>
        </p:grpSpPr>
        <p:sp>
          <p:nvSpPr>
            <p:cNvPr id="14" name="Google Shape;5296;p107">
              <a:extLst>
                <a:ext uri="{FF2B5EF4-FFF2-40B4-BE49-F238E27FC236}">
                  <a16:creationId xmlns:a16="http://schemas.microsoft.com/office/drawing/2014/main" id="{4F205088-EF14-4BA5-8A3B-6EB0C74A4B3E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97;p107">
              <a:extLst>
                <a:ext uri="{FF2B5EF4-FFF2-40B4-BE49-F238E27FC236}">
                  <a16:creationId xmlns:a16="http://schemas.microsoft.com/office/drawing/2014/main" id="{E9B704A0-AA2F-4227-B9C0-AEB503BC2ACD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98;p107">
              <a:extLst>
                <a:ext uri="{FF2B5EF4-FFF2-40B4-BE49-F238E27FC236}">
                  <a16:creationId xmlns:a16="http://schemas.microsoft.com/office/drawing/2014/main" id="{C7CEC67F-2FBE-4C74-A2F9-AD24F0D6E3DE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9;p107">
              <a:extLst>
                <a:ext uri="{FF2B5EF4-FFF2-40B4-BE49-F238E27FC236}">
                  <a16:creationId xmlns:a16="http://schemas.microsoft.com/office/drawing/2014/main" id="{2C1D79ED-89D1-4FD2-B04D-20B902CEBBC0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00;p107">
              <a:extLst>
                <a:ext uri="{FF2B5EF4-FFF2-40B4-BE49-F238E27FC236}">
                  <a16:creationId xmlns:a16="http://schemas.microsoft.com/office/drawing/2014/main" id="{D71CA156-7017-4ADA-96F5-D616E2C6069E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01;p107">
              <a:extLst>
                <a:ext uri="{FF2B5EF4-FFF2-40B4-BE49-F238E27FC236}">
                  <a16:creationId xmlns:a16="http://schemas.microsoft.com/office/drawing/2014/main" id="{36D6349A-13E3-4F33-B0AE-F65F079AFF00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2;p107">
              <a:extLst>
                <a:ext uri="{FF2B5EF4-FFF2-40B4-BE49-F238E27FC236}">
                  <a16:creationId xmlns:a16="http://schemas.microsoft.com/office/drawing/2014/main" id="{8D26C533-1474-4218-BA74-4565716CF352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03;p107">
              <a:extLst>
                <a:ext uri="{FF2B5EF4-FFF2-40B4-BE49-F238E27FC236}">
                  <a16:creationId xmlns:a16="http://schemas.microsoft.com/office/drawing/2014/main" id="{2F43FC30-F821-46F4-A78E-3C1ABCDF3EFD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04;p107">
              <a:extLst>
                <a:ext uri="{FF2B5EF4-FFF2-40B4-BE49-F238E27FC236}">
                  <a16:creationId xmlns:a16="http://schemas.microsoft.com/office/drawing/2014/main" id="{9BEB5C8C-176C-4C7D-9468-8E8591C4001D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05;p107">
              <a:extLst>
                <a:ext uri="{FF2B5EF4-FFF2-40B4-BE49-F238E27FC236}">
                  <a16:creationId xmlns:a16="http://schemas.microsoft.com/office/drawing/2014/main" id="{2E025C70-9882-448A-9641-2BDA61DF65F2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06;p107">
              <a:extLst>
                <a:ext uri="{FF2B5EF4-FFF2-40B4-BE49-F238E27FC236}">
                  <a16:creationId xmlns:a16="http://schemas.microsoft.com/office/drawing/2014/main" id="{472924EA-0172-43CC-A838-077FC14D663B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07;p107">
              <a:extLst>
                <a:ext uri="{FF2B5EF4-FFF2-40B4-BE49-F238E27FC236}">
                  <a16:creationId xmlns:a16="http://schemas.microsoft.com/office/drawing/2014/main" id="{0A79EA6C-C6F9-4DCD-88F8-60F3F93730AB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F0441-312F-4B56-B2F2-7B456A1C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3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7.	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following table shows the time required (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in minutes for Machine B to print </a:t>
            </a:r>
            <a:r>
              <a:rPr lang="en-US" altLang="zh-CN" i="1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booklets.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803275"/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Using MS Excel, plot a graph and formulate a model that describes the relationship between the </a:t>
            </a:r>
            <a:r>
              <a:rPr lang="en-US" altLang="zh-CN" kern="1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number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of booklets to print and the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time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required.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803275"/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1FB4D4-155C-46ED-9928-84DF3D3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88B41C-754A-39FC-3F91-D919EBF70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38611"/>
              </p:ext>
            </p:extLst>
          </p:nvPr>
        </p:nvGraphicFramePr>
        <p:xfrm>
          <a:off x="1499257" y="2285631"/>
          <a:ext cx="8722010" cy="1678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9451">
                  <a:extLst>
                    <a:ext uri="{9D8B030D-6E8A-4147-A177-3AD203B41FA5}">
                      <a16:colId xmlns:a16="http://schemas.microsoft.com/office/drawing/2014/main" val="4175777531"/>
                    </a:ext>
                  </a:extLst>
                </a:gridCol>
                <a:gridCol w="1173621">
                  <a:extLst>
                    <a:ext uri="{9D8B030D-6E8A-4147-A177-3AD203B41FA5}">
                      <a16:colId xmlns:a16="http://schemas.microsoft.com/office/drawing/2014/main" val="388225348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77009009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2681475584"/>
                    </a:ext>
                  </a:extLst>
                </a:gridCol>
                <a:gridCol w="1215043">
                  <a:extLst>
                    <a:ext uri="{9D8B030D-6E8A-4147-A177-3AD203B41FA5}">
                      <a16:colId xmlns:a16="http://schemas.microsoft.com/office/drawing/2014/main" val="1274149599"/>
                    </a:ext>
                  </a:extLst>
                </a:gridCol>
              </a:tblGrid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Number of booklets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988210"/>
                  </a:ext>
                </a:extLst>
              </a:tr>
              <a:tr h="839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Time required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i="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i="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3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7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8.	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Solution: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	∴ The model is </a:t>
            </a:r>
          </a:p>
          <a:p>
            <a:pPr marL="803275"/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9A973E-5277-44FA-874E-A3E73B2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19427"/>
              </p:ext>
            </p:extLst>
          </p:nvPr>
        </p:nvGraphicFramePr>
        <p:xfrm>
          <a:off x="4121594" y="5971960"/>
          <a:ext cx="2420064" cy="51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392" imgH="203112" progId="Equation.DSMT4">
                  <p:embed/>
                </p:oleObj>
              </mc:Choice>
              <mc:Fallback>
                <p:oleObj r:id="rId2" imgW="939392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9A973E-5277-44FA-874E-A3E73B268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594" y="5971960"/>
                        <a:ext cx="2420064" cy="513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1FB4D4-155C-46ED-9928-84DF3D3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73046F-4310-45F3-8A5A-F5A8287337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74" y="1783365"/>
            <a:ext cx="6217200" cy="40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plot graphs and formulate models using MS Excel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	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Using the model in Question 7,</a:t>
            </a:r>
            <a:b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estimate the time required to print 80 booklets.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Put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into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344613" indent="-444500"/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∴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time required to print 80 booklets is estimated at 127 minutes.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oogle Shape;12403;p132">
            <a:extLst>
              <a:ext uri="{FF2B5EF4-FFF2-40B4-BE49-F238E27FC236}">
                <a16:creationId xmlns:a16="http://schemas.microsoft.com/office/drawing/2014/main" id="{5AA67DD4-C58D-432D-A578-1562B0A1373F}"/>
              </a:ext>
            </a:extLst>
          </p:cNvPr>
          <p:cNvGrpSpPr/>
          <p:nvPr/>
        </p:nvGrpSpPr>
        <p:grpSpPr>
          <a:xfrm>
            <a:off x="346672" y="429204"/>
            <a:ext cx="540000" cy="576000"/>
            <a:chOff x="-61783350" y="3743950"/>
            <a:chExt cx="316650" cy="317450"/>
          </a:xfrm>
          <a:solidFill>
            <a:schemeClr val="accent5"/>
          </a:solidFill>
        </p:grpSpPr>
        <p:sp>
          <p:nvSpPr>
            <p:cNvPr id="8" name="Google Shape;12404;p132">
              <a:extLst>
                <a:ext uri="{FF2B5EF4-FFF2-40B4-BE49-F238E27FC236}">
                  <a16:creationId xmlns:a16="http://schemas.microsoft.com/office/drawing/2014/main" id="{15D7457A-408F-4033-8E7D-CB4D7C6DB22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5;p132">
              <a:extLst>
                <a:ext uri="{FF2B5EF4-FFF2-40B4-BE49-F238E27FC236}">
                  <a16:creationId xmlns:a16="http://schemas.microsoft.com/office/drawing/2014/main" id="{8859BB01-20D3-479F-A315-ECD36964DFC5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9A973E-5277-44FA-874E-A3E73B26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30304"/>
              </p:ext>
            </p:extLst>
          </p:nvPr>
        </p:nvGraphicFramePr>
        <p:xfrm>
          <a:off x="4650230" y="2851599"/>
          <a:ext cx="2715428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392" imgH="203112" progId="Equation.DSMT4">
                  <p:embed/>
                </p:oleObj>
              </mc:Choice>
              <mc:Fallback>
                <p:oleObj r:id="rId2" imgW="939392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9A973E-5277-44FA-874E-A3E73B268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230" y="2851599"/>
                        <a:ext cx="2715428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F8FC62C-BC77-4173-8433-C891ADB11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02095"/>
              </p:ext>
            </p:extLst>
          </p:nvPr>
        </p:nvGraphicFramePr>
        <p:xfrm>
          <a:off x="2100822" y="2837744"/>
          <a:ext cx="1333895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918" imgH="177723" progId="Equation.DSMT4">
                  <p:embed/>
                </p:oleObj>
              </mc:Choice>
              <mc:Fallback>
                <p:oleObj r:id="rId4" imgW="418918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963A29-17C9-4084-AA46-DC0BF19E03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822" y="2837744"/>
                        <a:ext cx="1333895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EED93D-5792-44F4-8979-050EB35C5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29832"/>
              </p:ext>
            </p:extLst>
          </p:nvPr>
        </p:nvGraphicFramePr>
        <p:xfrm>
          <a:off x="2435999" y="3609458"/>
          <a:ext cx="3665708" cy="132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04421" imgH="406224" progId="Equation.DSMT4">
                  <p:embed/>
                </p:oleObj>
              </mc:Choice>
              <mc:Fallback>
                <p:oleObj r:id="rId6" imgW="1104421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999" y="3609458"/>
                        <a:ext cx="3665708" cy="1327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231ED5-A589-42F5-BDED-C06A6386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en-GB" altLang="zh-CN" b="1" dirty="0" err="1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ssumptions</a:t>
            </a:r>
            <a:r>
              <a:rPr lang="en-GB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and Limitations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Assumptions and Limitations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803275" indent="-803275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	What are the assumptions and limitations of the model in Question 7?</a:t>
            </a: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Assumptions: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Linear relationship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other factors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Limitations: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Oversimplification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Dependence on a small amount of data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821362" y="2796556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821362" y="3492005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821362" y="5079837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821362" y="5775286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8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pPr algn="ctr"/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Setting a marked price for a property</a:t>
            </a:r>
            <a:endParaRPr lang="en-US" sz="72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4561490" y="3822428"/>
            <a:ext cx="2869324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Worksheet 2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3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E345B-5FF8-4AD0-AAD2-15FE06A8370A}"/>
              </a:ext>
            </a:extLst>
          </p:cNvPr>
          <p:cNvSpPr txBox="1">
            <a:spLocks/>
          </p:cNvSpPr>
          <p:nvPr/>
        </p:nvSpPr>
        <p:spPr>
          <a:xfrm>
            <a:off x="5665076" y="2061411"/>
            <a:ext cx="4855780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Activity 2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0DF6D6-0E86-410A-902C-483A18D6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083" y="4036927"/>
            <a:ext cx="6593550" cy="164592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25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06190"/>
          </a:xfrm>
        </p:spPr>
        <p:txBody>
          <a:bodyPr>
            <a:normAutofit/>
          </a:bodyPr>
          <a:lstStyle/>
          <a:p>
            <a:pPr marL="893763" indent="-89376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	If we own a property in Hong Kong, what information do we need when setting a marked price for the property?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and layout: Floor area, number of rooms, bathrooms, and kitchens.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New, renovated, or need for refurbishment.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type: Private housing estate, public housing estate, or village house.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Facilities: Swimming pool, gym room, and parking.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Location: Proximity to transportation, schools, shopping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Background Information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061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Have you ever wondered why two houses that seem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similar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can have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very different prices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? </a:t>
            </a: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Welcome to the activity of real estate pricing! We will explore how to set a marked price for a property using mathematical modelling. </a:t>
            </a: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Real estate pricing is not only based on </a:t>
            </a:r>
            <a:r>
              <a:rPr lang="en-US" altLang="zh-CN" sz="2800" dirty="0">
                <a:solidFill>
                  <a:srgbClr val="0099CC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location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but also influenced by many factors, such as </a:t>
            </a:r>
            <a:r>
              <a:rPr lang="en-US" altLang="zh-CN" sz="2800" dirty="0">
                <a:solidFill>
                  <a:srgbClr val="0099CC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floor area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US" altLang="zh-CN" sz="2800" dirty="0">
                <a:solidFill>
                  <a:srgbClr val="0099CC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age of the building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0258482" cy="1168581"/>
          </a:xfrm>
        </p:spPr>
        <p:txBody>
          <a:bodyPr>
            <a:normAutofit/>
          </a:bodyPr>
          <a:lstStyle/>
          <a:p>
            <a:pPr marL="895350" indent="-89535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	The following figure shows some real data of the marked prices of some properties and their corresponding floor areas.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86F44-CFBD-4FE7-9D4D-499BF8C6CA0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 descr="A close-up of a sign&#10;&#10;Description automatically generated">
            <a:extLst>
              <a:ext uri="{FF2B5EF4-FFF2-40B4-BE49-F238E27FC236}">
                <a16:creationId xmlns:a16="http://schemas.microsoft.com/office/drawing/2014/main" id="{A19F8F8F-CF78-2963-E9FB-3FBC41F1D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8" y="2478619"/>
            <a:ext cx="5906706" cy="3780000"/>
          </a:xfrm>
          <a:prstGeom prst="rect">
            <a:avLst/>
          </a:prstGeom>
        </p:spPr>
      </p:pic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9B68D067-1E8E-4B5D-9590-208916377A81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090D2BE0-115E-476E-BA86-1C8E06EA6124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0E632BBB-CCC3-4C5D-9096-2D88BAB656C4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AD41977A-AEA0-4F70-AE3D-9DAFBC245001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E1F86215-6892-4DDD-847A-34C26B6D30B4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5AAF0AC8-F141-4196-B447-CCFE95851F04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96F04140-C0E9-439A-95E9-AA3681455AEE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7A785C09-59C5-46B8-930A-897B99C7C7C2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424B8D10-5813-486B-9F24-2FE7C69AC31E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695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1008264" cy="1168581"/>
          </a:xfrm>
        </p:spPr>
        <p:txBody>
          <a:bodyPr>
            <a:normAutofit fontScale="92500" lnSpcReduction="10000"/>
          </a:bodyPr>
          <a:lstStyle/>
          <a:p>
            <a:pPr marL="900113" indent="-90011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	Generally speaking, what is the relationship between the floor areas and the marked prices of properties?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larger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the floor area, the              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marked price of the property.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86B2D-45D6-4639-A8DB-07CC9557CA51}"/>
              </a:ext>
            </a:extLst>
          </p:cNvPr>
          <p:cNvSpPr/>
          <p:nvPr/>
        </p:nvSpPr>
        <p:spPr>
          <a:xfrm>
            <a:off x="5140653" y="1974859"/>
            <a:ext cx="11817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0" dirty="0">
                <a:ln/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higher</a:t>
            </a:r>
            <a:endParaRPr lang="en-US" sz="2800" b="1" cap="none" spc="0" dirty="0">
              <a:ln/>
              <a:solidFill>
                <a:srgbClr val="008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D3619-8838-C541-1B37-6E2CB55B138C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-up of a sign&#10;&#10;Description automatically generated">
            <a:extLst>
              <a:ext uri="{FF2B5EF4-FFF2-40B4-BE49-F238E27FC236}">
                <a16:creationId xmlns:a16="http://schemas.microsoft.com/office/drawing/2014/main" id="{4A9DDAC5-CCE7-7056-D598-2954D7D3B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8" y="2478619"/>
            <a:ext cx="5906706" cy="3780000"/>
          </a:xfrm>
          <a:prstGeom prst="rect">
            <a:avLst/>
          </a:prstGeom>
        </p:spPr>
      </p:pic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7F6EE48E-DBAF-4368-BF4F-A8AA00819665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3FCD07AE-F7AA-48F7-8555-95AE79C4C376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4B730081-7461-44C4-B0AC-6D8B28A8EE02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CF9BD623-7D4B-40BE-9A41-D41B8BC39B6C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0851CAFE-B7EC-46FA-A681-69E6AF5DE385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46F2890D-3810-4D25-AAA4-2A2DE2AF72FE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44B1F4DD-CDFD-41AE-B1B9-0671AD265AB4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EF0408CC-8D79-48E2-A21F-9B298E01A2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FE69C041-61B4-4740-A9F6-936A613C1203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50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0654119" cy="1168581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	Input the data to MS Excel. For simplicity, you may use the input format as shown on the right-hand side of the following figure.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6969F-2D62-D01B-D3C7-198F541E09AE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7BFE70EF-8B5F-38EB-08F4-9A671668F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8" y="2478619"/>
            <a:ext cx="5906706" cy="3780000"/>
          </a:xfrm>
          <a:prstGeom prst="rect">
            <a:avLst/>
          </a:prstGeom>
        </p:spPr>
      </p:pic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4A44E7E8-AC46-4800-ADEB-1D589CE9BE1C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C32BA57F-4FED-4281-B3D1-1EC7DF9A3F3B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FBC6BC3F-B04D-4BAC-88FF-435837B3002B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5CC92E62-CF2E-45AC-BC0F-761485403996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D0748966-BF6A-45E1-9106-B04BE39C5EF6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5CCAD9AC-BA5B-49EA-97EA-50E635FBD537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27BE1226-1FD5-461B-B41D-5D60DBFEBAC4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D31B7148-A109-4AF9-8D28-2AE8771AE058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492215EB-FB51-40DC-B064-24293D66463E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87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1103799" cy="4836743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	Plot a graph and formulate a model (Model A) that describes the relationship between the floor areas (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and the marked prices of properties (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66C5BD89-006E-4F41-9345-59AA32A61C68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BE1039B9-A605-48D0-BFBC-0763747D31D8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03F00402-51D0-492E-B7B8-F451792CC40F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3D9C1044-5DFE-492F-9821-43C731F60EE3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AE7522E7-3EFD-4065-8B56-EFE0E96A170F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DDA1225E-0678-4ABD-ACCD-D30DDF28F46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AD0C0AAA-2613-4830-9AEA-D303E18F1A1B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72AF2B6F-FCAE-4FA2-94FC-D6E5E4218E6F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FF41B101-A4E8-4F77-90C2-53BCDF185011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01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1103799" cy="5341575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	Solution:</a:t>
            </a:r>
          </a:p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marL="900113" indent="-900113"/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∴ The model is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8CA3E6B-07E6-4E88-B03B-A6B1BCDB6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7716" y="5986618"/>
          <a:ext cx="3392087" cy="50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203200" progId="Equation.DSMT4">
                  <p:embed/>
                </p:oleObj>
              </mc:Choice>
              <mc:Fallback>
                <p:oleObj r:id="rId5" imgW="1333500" imgH="203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8CA3E6B-07E6-4E88-B03B-A6B1BCDB6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716" y="5986618"/>
                        <a:ext cx="3392087" cy="508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AE29433A-2BC9-4DC2-905B-EE177EF6010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00" y="1891984"/>
            <a:ext cx="5938840" cy="3939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1514;p59">
            <a:extLst>
              <a:ext uri="{FF2B5EF4-FFF2-40B4-BE49-F238E27FC236}">
                <a16:creationId xmlns:a16="http://schemas.microsoft.com/office/drawing/2014/main" id="{E59443E1-917E-4F48-B3C6-CA2F8F6E77B6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4" name="Google Shape;1515;p59">
              <a:extLst>
                <a:ext uri="{FF2B5EF4-FFF2-40B4-BE49-F238E27FC236}">
                  <a16:creationId xmlns:a16="http://schemas.microsoft.com/office/drawing/2014/main" id="{62F8AC46-9ADE-4E5B-B0AD-F9E7F9A30237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6;p59">
              <a:extLst>
                <a:ext uri="{FF2B5EF4-FFF2-40B4-BE49-F238E27FC236}">
                  <a16:creationId xmlns:a16="http://schemas.microsoft.com/office/drawing/2014/main" id="{554912F9-47BB-4955-AE2F-A7B3E2CAB54D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7;p59">
              <a:extLst>
                <a:ext uri="{FF2B5EF4-FFF2-40B4-BE49-F238E27FC236}">
                  <a16:creationId xmlns:a16="http://schemas.microsoft.com/office/drawing/2014/main" id="{CF317530-2042-489E-8389-11BA05A49EBE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8;p59">
              <a:extLst>
                <a:ext uri="{FF2B5EF4-FFF2-40B4-BE49-F238E27FC236}">
                  <a16:creationId xmlns:a16="http://schemas.microsoft.com/office/drawing/2014/main" id="{BB69035D-F3E3-4C56-B218-B85C51E03956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9;p59">
              <a:extLst>
                <a:ext uri="{FF2B5EF4-FFF2-40B4-BE49-F238E27FC236}">
                  <a16:creationId xmlns:a16="http://schemas.microsoft.com/office/drawing/2014/main" id="{2AE029DF-EF59-4F72-97AA-5BAB6AEAA7D1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0;p59">
              <a:extLst>
                <a:ext uri="{FF2B5EF4-FFF2-40B4-BE49-F238E27FC236}">
                  <a16:creationId xmlns:a16="http://schemas.microsoft.com/office/drawing/2014/main" id="{D19E2D45-617A-4D9F-800F-CE7512E65033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1;p59">
              <a:extLst>
                <a:ext uri="{FF2B5EF4-FFF2-40B4-BE49-F238E27FC236}">
                  <a16:creationId xmlns:a16="http://schemas.microsoft.com/office/drawing/2014/main" id="{43882CC8-E122-409E-8165-F543E989A13A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22;p59">
              <a:extLst>
                <a:ext uri="{FF2B5EF4-FFF2-40B4-BE49-F238E27FC236}">
                  <a16:creationId xmlns:a16="http://schemas.microsoft.com/office/drawing/2014/main" id="{C1093034-A344-401C-A2EB-49A76FA13ADB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1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0588290" cy="4836743"/>
          </a:xfrm>
        </p:spPr>
        <p:txBody>
          <a:bodyPr>
            <a:normAutofit/>
          </a:bodyPr>
          <a:lstStyle/>
          <a:p>
            <a:pPr marL="804863" indent="-80486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	Given that the floor area of a property is 420 sq. ft.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Using Model A in Question 4, suggest a marked price for the property correct to 3 significant figures.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80486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Model A: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FF937D-3527-4317-9585-52034B3D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79017"/>
              </p:ext>
            </p:extLst>
          </p:nvPr>
        </p:nvGraphicFramePr>
        <p:xfrm>
          <a:off x="2949436" y="3710956"/>
          <a:ext cx="3922186" cy="58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203200" progId="Equation.DSMT4">
                  <p:embed/>
                </p:oleObj>
              </mc:Choice>
              <mc:Fallback>
                <p:oleObj r:id="rId5" imgW="1333500" imgH="203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FF937D-3527-4317-9585-52034B3D5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436" y="3710956"/>
                        <a:ext cx="3922186" cy="588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6A0CE064-4A8E-4C1D-8BC7-CA3668765DB1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5858C810-51BD-4397-901C-D73326258C0F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ADF7698E-BFAF-45AE-A8A6-E4B3B8A814B0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7212D282-9A0A-45F5-8635-1A8CA89BE51D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792B4B36-604C-4EC9-8B57-11D3F1FD159C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DA2B21A8-C5E5-46DD-903F-541EA3A8F52D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45969D3A-3A8A-4D2C-904F-5A733E4AAB79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32ADCC1B-2C44-450C-A9DB-708AD124C5B5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460F726E-6AB2-48D8-B744-BF3B35D0A88B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970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	Solution:</a:t>
            </a:r>
          </a:p>
          <a:p>
            <a:endParaRPr lang="en-US" altLang="zh-CN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Put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into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350963" indent="-450850"/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∴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marked price for the property can be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$5,510,000.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FF937D-3527-4317-9585-52034B3D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24399"/>
              </p:ext>
            </p:extLst>
          </p:nvPr>
        </p:nvGraphicFramePr>
        <p:xfrm>
          <a:off x="4750460" y="2478583"/>
          <a:ext cx="3276560" cy="49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203200" progId="Equation.DSMT4">
                  <p:embed/>
                </p:oleObj>
              </mc:Choice>
              <mc:Fallback>
                <p:oleObj r:id="rId5" imgW="1333500" imgH="203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FF937D-3527-4317-9585-52034B3D5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460" y="2478583"/>
                        <a:ext cx="3276560" cy="491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>
            <a:extLst>
              <a:ext uri="{FF2B5EF4-FFF2-40B4-BE49-F238E27FC236}">
                <a16:creationId xmlns:a16="http://schemas.microsoft.com/office/drawing/2014/main" id="{EB07D078-5400-4B16-8D72-AF283C756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5CDF98B-0B8F-4E37-A924-8A5EB6BDC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08" y="2473343"/>
          <a:ext cx="1411742" cy="49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07780" imgH="177723" progId="Equation.DSMT4">
                  <p:embed/>
                </p:oleObj>
              </mc:Choice>
              <mc:Fallback>
                <p:oleObj r:id="rId7" imgW="507780" imgH="177723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5CDF98B-0B8F-4E37-A924-8A5EB6BDCE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08" y="2473343"/>
                        <a:ext cx="1411742" cy="496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">
            <a:extLst>
              <a:ext uri="{FF2B5EF4-FFF2-40B4-BE49-F238E27FC236}">
                <a16:creationId xmlns:a16="http://schemas.microsoft.com/office/drawing/2014/main" id="{99D2F95D-03F2-4996-8398-4FA1EDF9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7C231DA-78AE-480C-82D0-5A6294BAF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0058" y="3350859"/>
          <a:ext cx="4553272" cy="113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86811" imgH="406224" progId="Equation.DSMT4">
                  <p:embed/>
                </p:oleObj>
              </mc:Choice>
              <mc:Fallback>
                <p:oleObj r:id="rId9" imgW="1586811" imgH="406224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7C231DA-78AE-480C-82D0-5A6294BAF1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58" y="3350859"/>
                        <a:ext cx="4553272" cy="113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oogle Shape;1514;p59">
            <a:extLst>
              <a:ext uri="{FF2B5EF4-FFF2-40B4-BE49-F238E27FC236}">
                <a16:creationId xmlns:a16="http://schemas.microsoft.com/office/drawing/2014/main" id="{CDED3BCA-2D1A-48A5-8A96-3B10780DF750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33" name="Google Shape;1515;p59">
              <a:extLst>
                <a:ext uri="{FF2B5EF4-FFF2-40B4-BE49-F238E27FC236}">
                  <a16:creationId xmlns:a16="http://schemas.microsoft.com/office/drawing/2014/main" id="{39B5CC17-C5CC-4AC7-832D-BA775B77AAF0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6;p59">
              <a:extLst>
                <a:ext uri="{FF2B5EF4-FFF2-40B4-BE49-F238E27FC236}">
                  <a16:creationId xmlns:a16="http://schemas.microsoft.com/office/drawing/2014/main" id="{5044D8FD-2F27-4FEF-ABA9-1779FA415469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7;p59">
              <a:extLst>
                <a:ext uri="{FF2B5EF4-FFF2-40B4-BE49-F238E27FC236}">
                  <a16:creationId xmlns:a16="http://schemas.microsoft.com/office/drawing/2014/main" id="{70119966-4AEC-41B9-883C-E77AB2C8A8DC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8;p59">
              <a:extLst>
                <a:ext uri="{FF2B5EF4-FFF2-40B4-BE49-F238E27FC236}">
                  <a16:creationId xmlns:a16="http://schemas.microsoft.com/office/drawing/2014/main" id="{36F7F942-97F7-4AD4-B3C8-CDF27338CD19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9;p59">
              <a:extLst>
                <a:ext uri="{FF2B5EF4-FFF2-40B4-BE49-F238E27FC236}">
                  <a16:creationId xmlns:a16="http://schemas.microsoft.com/office/drawing/2014/main" id="{7D610454-ABE1-49E1-8560-D1A5A1D21F99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20;p59">
              <a:extLst>
                <a:ext uri="{FF2B5EF4-FFF2-40B4-BE49-F238E27FC236}">
                  <a16:creationId xmlns:a16="http://schemas.microsoft.com/office/drawing/2014/main" id="{2CDBE431-433F-490D-8F94-61B85964D59F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21;p59">
              <a:extLst>
                <a:ext uri="{FF2B5EF4-FFF2-40B4-BE49-F238E27FC236}">
                  <a16:creationId xmlns:a16="http://schemas.microsoft.com/office/drawing/2014/main" id="{E3588C62-5322-4795-B9FC-141F7C38DD61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22;p59">
              <a:extLst>
                <a:ext uri="{FF2B5EF4-FFF2-40B4-BE49-F238E27FC236}">
                  <a16:creationId xmlns:a16="http://schemas.microsoft.com/office/drawing/2014/main" id="{59A58286-8ED9-4785-80CB-8EC8B4CE9490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1008264" cy="4836743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6.	The following figure shows the marked price of the property in reality.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Are the actual marked price and the modelling outcome in Question 5 different? What are some possible reasons?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1946B-305B-46B8-A4BC-603EBA768FA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3192986"/>
            <a:ext cx="2613493" cy="3343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33010DA6-5E41-44DC-A5D0-86EE64652B6D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8424D6FA-788E-401B-A52C-352060369A16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972308E0-9353-40FD-9E1A-A9196DA9FF72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7;p59">
              <a:extLst>
                <a:ext uri="{FF2B5EF4-FFF2-40B4-BE49-F238E27FC236}">
                  <a16:creationId xmlns:a16="http://schemas.microsoft.com/office/drawing/2014/main" id="{C9D8F517-1DC7-43B8-B159-A10D29BC574C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8;p59">
              <a:extLst>
                <a:ext uri="{FF2B5EF4-FFF2-40B4-BE49-F238E27FC236}">
                  <a16:creationId xmlns:a16="http://schemas.microsoft.com/office/drawing/2014/main" id="{FE08EB7A-27C3-445D-ADFD-E0F5E098A393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9;p59">
              <a:extLst>
                <a:ext uri="{FF2B5EF4-FFF2-40B4-BE49-F238E27FC236}">
                  <a16:creationId xmlns:a16="http://schemas.microsoft.com/office/drawing/2014/main" id="{8EA9B494-76A9-403F-B07B-6884A8DFC951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0;p59">
              <a:extLst>
                <a:ext uri="{FF2B5EF4-FFF2-40B4-BE49-F238E27FC236}">
                  <a16:creationId xmlns:a16="http://schemas.microsoft.com/office/drawing/2014/main" id="{DFC2BD37-0B29-41EF-AB09-05A67219E09E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1;p59">
              <a:extLst>
                <a:ext uri="{FF2B5EF4-FFF2-40B4-BE49-F238E27FC236}">
                  <a16:creationId xmlns:a16="http://schemas.microsoft.com/office/drawing/2014/main" id="{35104425-58BD-47AF-BE7D-54E66F6FD53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22;p59">
              <a:extLst>
                <a:ext uri="{FF2B5EF4-FFF2-40B4-BE49-F238E27FC236}">
                  <a16:creationId xmlns:a16="http://schemas.microsoft.com/office/drawing/2014/main" id="{E1829870-CC71-4EB3-87FA-6DC0D1ED3ACA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7241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483674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6.	Solution:</a:t>
            </a:r>
          </a:p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Absolute error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Percentage error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1946B-305B-46B8-A4BC-603EBA768FA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3" y="2824494"/>
            <a:ext cx="2613493" cy="33437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A295F52-CF6D-41AD-A21D-F4FB78A2F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671" y="2549249"/>
          <a:ext cx="3294346" cy="99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47800" imgH="431800" progId="Equation.DSMT4">
                  <p:embed/>
                </p:oleObj>
              </mc:Choice>
              <mc:Fallback>
                <p:oleObj r:id="rId7" imgW="14478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A295F52-CF6D-41AD-A21D-F4FB78A2F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71" y="2549249"/>
                        <a:ext cx="3294346" cy="99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DFA5B86F-B422-4ECA-A75E-288A6CF1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473666-93FF-43C8-A935-40D83FF07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62" y="4857622"/>
          <a:ext cx="2867366" cy="137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70000" imgH="609600" progId="Equation.DSMT4">
                  <p:embed/>
                </p:oleObj>
              </mc:Choice>
              <mc:Fallback>
                <p:oleObj r:id="rId9" imgW="1270000" imgH="609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4473666-93FF-43C8-A935-40D83FF07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62" y="4857622"/>
                        <a:ext cx="2867366" cy="1379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oogle Shape;1514;p59">
            <a:extLst>
              <a:ext uri="{FF2B5EF4-FFF2-40B4-BE49-F238E27FC236}">
                <a16:creationId xmlns:a16="http://schemas.microsoft.com/office/drawing/2014/main" id="{EC8E5DE8-CCBA-4BE3-8C08-E6B9D68BCC4D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8" name="Google Shape;1515;p59">
              <a:extLst>
                <a:ext uri="{FF2B5EF4-FFF2-40B4-BE49-F238E27FC236}">
                  <a16:creationId xmlns:a16="http://schemas.microsoft.com/office/drawing/2014/main" id="{5A0C9635-678D-48B8-982D-AD952AAAA541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6;p59">
              <a:extLst>
                <a:ext uri="{FF2B5EF4-FFF2-40B4-BE49-F238E27FC236}">
                  <a16:creationId xmlns:a16="http://schemas.microsoft.com/office/drawing/2014/main" id="{8B5230A4-591B-4779-A354-B2571D1CBD38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7;p59">
              <a:extLst>
                <a:ext uri="{FF2B5EF4-FFF2-40B4-BE49-F238E27FC236}">
                  <a16:creationId xmlns:a16="http://schemas.microsoft.com/office/drawing/2014/main" id="{AE7E1768-3E8D-40F2-AB52-5FBC78A07669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8;p59">
              <a:extLst>
                <a:ext uri="{FF2B5EF4-FFF2-40B4-BE49-F238E27FC236}">
                  <a16:creationId xmlns:a16="http://schemas.microsoft.com/office/drawing/2014/main" id="{88A15F69-D073-4775-A4D8-85976D00B371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9;p59">
              <a:extLst>
                <a:ext uri="{FF2B5EF4-FFF2-40B4-BE49-F238E27FC236}">
                  <a16:creationId xmlns:a16="http://schemas.microsoft.com/office/drawing/2014/main" id="{25B2C10D-0142-4661-B7E7-08B09697829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20;p59">
              <a:extLst>
                <a:ext uri="{FF2B5EF4-FFF2-40B4-BE49-F238E27FC236}">
                  <a16:creationId xmlns:a16="http://schemas.microsoft.com/office/drawing/2014/main" id="{5C3E041F-6C15-4609-80C3-BCAC8D2D750D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21;p59">
              <a:extLst>
                <a:ext uri="{FF2B5EF4-FFF2-40B4-BE49-F238E27FC236}">
                  <a16:creationId xmlns:a16="http://schemas.microsoft.com/office/drawing/2014/main" id="{CF80B11B-AAB9-4826-B116-5AAC68469F74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22;p59">
              <a:extLst>
                <a:ext uri="{FF2B5EF4-FFF2-40B4-BE49-F238E27FC236}">
                  <a16:creationId xmlns:a16="http://schemas.microsoft.com/office/drawing/2014/main" id="{B3010FE8-D0A5-445E-B79B-B3294C41464E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89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floor areas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717480" cy="4836743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6.	Our suggested marked price is about 5% lower than the actual marked price. The owner may think that other factors, such as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scenic view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recent renovation of the property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have enhanced its value.</a:t>
            </a:r>
            <a:endParaRPr lang="en-US" altLang="zh-CN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3BDD78A6-C4E0-49B9-BC2A-91DFAF52CD02}"/>
              </a:ext>
            </a:extLst>
          </p:cNvPr>
          <p:cNvGrpSpPr/>
          <p:nvPr/>
        </p:nvGrpSpPr>
        <p:grpSpPr>
          <a:xfrm>
            <a:off x="208547" y="203098"/>
            <a:ext cx="673768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C4F23C33-ED3E-4B88-8795-E01F536D617F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9DB84C93-2F7B-410E-84F3-2936B843CF4D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EDB99A20-5C46-4AEB-9BE5-8B5E73F733CB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0364B8DF-4E47-44E2-A9A1-21923F0B1E4C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708762C4-15E2-4A68-98CB-97C90FDA19B8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F7FA0126-1B76-45DD-90F3-11DB4A64BF6B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5288E9DC-DEB8-46FB-A90F-874E1E473F58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ABDEF439-FF8F-4B4B-AA12-337F1548050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08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Background Information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061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Imagine you are a real estate agent trying to determine the best price for a property. You have lots of data –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marked prices 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of various properties along with their corresponding </a:t>
            </a:r>
            <a:r>
              <a:rPr lang="en-US" altLang="zh-CN" sz="2800" dirty="0">
                <a:solidFill>
                  <a:srgbClr val="0099CC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floor areas 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solidFill>
                  <a:srgbClr val="0099CC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ages of buildings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Your task is to use this data to build models that can predict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price of a property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</a:t>
            </a:r>
          </a:p>
          <a:p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By </a:t>
            </a:r>
            <a:r>
              <a:rPr lang="en-US" altLang="zh-CN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analysing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how different factors impacts the price, you can create </a:t>
            </a: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mathematical models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This activity will equip you with the skills to make informed and strategic pricing decisions. Get ready to become a savvy real estate expert!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378315" y="384994"/>
            <a:ext cx="504000" cy="540000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en-GB" altLang="zh-CN" b="1" dirty="0" err="1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ssumptions</a:t>
            </a:r>
            <a:r>
              <a:rPr lang="en-GB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and Limitations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Assumptions and Limitations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803275" indent="-803275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7.	What are the assumptions and limitations of Model A in Question 4?</a:t>
            </a: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Assumptions: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Linear relationship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other factors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Limitations: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Oversimplification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Dependence on a small amount of data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821362" y="2796556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821362" y="3492005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821362" y="5079837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821362" y="5775286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78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pPr algn="ctr"/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Setting a marked price for a property</a:t>
            </a:r>
            <a:endParaRPr lang="en-US" sz="72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4722126" y="3822428"/>
            <a:ext cx="2823598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Worksheet 3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8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4421053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CF68C-7E80-4685-BD86-7652D4C3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E345B-5FF8-4AD0-AAD2-15FE06A8370A}"/>
              </a:ext>
            </a:extLst>
          </p:cNvPr>
          <p:cNvSpPr txBox="1">
            <a:spLocks/>
          </p:cNvSpPr>
          <p:nvPr/>
        </p:nvSpPr>
        <p:spPr>
          <a:xfrm>
            <a:off x="5786652" y="2061411"/>
            <a:ext cx="4503760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Activity 3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B0DF6D6-0E86-410A-902C-483A18D6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4955" y="4036925"/>
            <a:ext cx="6404678" cy="164592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705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0496842" cy="139704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	Let’s consider the ages of buildings. The following figure shows the year of completion of each building.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oogle Shape;1514;p59">
            <a:extLst>
              <a:ext uri="{FF2B5EF4-FFF2-40B4-BE49-F238E27FC236}">
                <a16:creationId xmlns:a16="http://schemas.microsoft.com/office/drawing/2014/main" id="{E431ED8C-0DE9-44C2-8C8C-D1A8D6C4F11F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14" name="Google Shape;1515;p59">
              <a:extLst>
                <a:ext uri="{FF2B5EF4-FFF2-40B4-BE49-F238E27FC236}">
                  <a16:creationId xmlns:a16="http://schemas.microsoft.com/office/drawing/2014/main" id="{CC3C6FA8-D278-4A28-B704-85DB9C8E0F8E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6;p59">
              <a:extLst>
                <a:ext uri="{FF2B5EF4-FFF2-40B4-BE49-F238E27FC236}">
                  <a16:creationId xmlns:a16="http://schemas.microsoft.com/office/drawing/2014/main" id="{CEC15916-8D73-4741-BEFE-5F66ACE0F33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7;p59">
              <a:extLst>
                <a:ext uri="{FF2B5EF4-FFF2-40B4-BE49-F238E27FC236}">
                  <a16:creationId xmlns:a16="http://schemas.microsoft.com/office/drawing/2014/main" id="{09EF8BB4-8C6C-419E-894C-6F633C3B697A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8;p59">
              <a:extLst>
                <a:ext uri="{FF2B5EF4-FFF2-40B4-BE49-F238E27FC236}">
                  <a16:creationId xmlns:a16="http://schemas.microsoft.com/office/drawing/2014/main" id="{EFFBFF0C-D13F-416A-8AE9-3067403ED9BD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9;p59">
              <a:extLst>
                <a:ext uri="{FF2B5EF4-FFF2-40B4-BE49-F238E27FC236}">
                  <a16:creationId xmlns:a16="http://schemas.microsoft.com/office/drawing/2014/main" id="{68B9DFA5-0F5B-47B3-BD60-F4B212F514A2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20;p59">
              <a:extLst>
                <a:ext uri="{FF2B5EF4-FFF2-40B4-BE49-F238E27FC236}">
                  <a16:creationId xmlns:a16="http://schemas.microsoft.com/office/drawing/2014/main" id="{C2B47777-A716-4200-801A-0D91C8D2CEE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21;p59">
              <a:extLst>
                <a:ext uri="{FF2B5EF4-FFF2-40B4-BE49-F238E27FC236}">
                  <a16:creationId xmlns:a16="http://schemas.microsoft.com/office/drawing/2014/main" id="{F462352C-FD7F-4063-842E-9DC7040F380C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22;p59">
              <a:extLst>
                <a:ext uri="{FF2B5EF4-FFF2-40B4-BE49-F238E27FC236}">
                  <a16:creationId xmlns:a16="http://schemas.microsoft.com/office/drawing/2014/main" id="{19EB704C-1100-40EF-845E-E9B86FD5AA5C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44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5F3BDE-915B-4327-ACE6-138ED363E455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64A7EFFA-8322-93E3-782B-750C0F64E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3" y="2615068"/>
            <a:ext cx="605825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84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1753879" cy="139704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	Generally speaking, what is the relationship between the ages of buildings and the marked prices of properties?</a:t>
            </a:r>
          </a:p>
          <a:p>
            <a:pPr marL="900113"/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greater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the age of the building, the            the marked price of the property.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45</a:t>
            </a:fld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569D32-A347-4003-BA56-922B7DCA1BDE}"/>
              </a:ext>
            </a:extLst>
          </p:cNvPr>
          <p:cNvSpPr/>
          <p:nvPr/>
        </p:nvSpPr>
        <p:spPr>
          <a:xfrm>
            <a:off x="6481842" y="2104690"/>
            <a:ext cx="97975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600" b="1" cap="none" spc="0" dirty="0">
                <a:ln/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lower</a:t>
            </a:r>
            <a:endParaRPr lang="en-US" sz="2600" b="1" cap="none" spc="0" dirty="0">
              <a:ln/>
              <a:solidFill>
                <a:srgbClr val="008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E9DAE-829D-0C36-19DB-B47A847EECF3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screen&#10;&#10;Description automatically generated">
            <a:extLst>
              <a:ext uri="{FF2B5EF4-FFF2-40B4-BE49-F238E27FC236}">
                <a16:creationId xmlns:a16="http://schemas.microsoft.com/office/drawing/2014/main" id="{6CA847D6-7DB5-EAEC-E7BD-DD01769F4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3" y="2615068"/>
            <a:ext cx="6058254" cy="3780000"/>
          </a:xfrm>
          <a:prstGeom prst="rect">
            <a:avLst/>
          </a:prstGeom>
        </p:spPr>
      </p:pic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DC16013A-7504-401E-9D35-F59DAA9BE429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A7302057-A523-45C5-8EA8-85C79E1145DA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702DC8E2-E0D2-4158-861A-655DA67667E9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D799BD33-E40D-40E2-9721-00093145BF73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9D690D8D-5870-4CDD-992D-8B8D2D76B2F4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1FFEBE6E-9D0A-43B3-B69B-D623D4DE0A11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68360C98-1C9D-47FA-988C-1EAEB5C66010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EA5B1694-1916-4C27-9837-3C0C64D88F0B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6510F8F3-69BE-4273-8E99-6E818C589604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37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5"/>
            <a:ext cx="10588290" cy="1397040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	Input the data to MS Excel.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calculate the ages of buildings, you may use the formula as shown on the right-hand side of the above figure.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0DB79-EED3-9142-EEAF-8F57449DA4B0}"/>
              </a:ext>
            </a:extLst>
          </p:cNvPr>
          <p:cNvSpPr txBox="1"/>
          <p:nvPr/>
        </p:nvSpPr>
        <p:spPr>
          <a:xfrm>
            <a:off x="346674" y="6377429"/>
            <a:ext cx="84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(Source: 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https://www.scmp.com/business/article/3186280/loss-making-deals-hong-kongs-secondary-home-market-jump-sellers-take-hit</a:t>
            </a:r>
            <a:r>
              <a:rPr lang="en-GB" sz="1400" u="sng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screen&#10;&#10;Description automatically generated">
            <a:extLst>
              <a:ext uri="{FF2B5EF4-FFF2-40B4-BE49-F238E27FC236}">
                <a16:creationId xmlns:a16="http://schemas.microsoft.com/office/drawing/2014/main" id="{7748C37E-C22C-94F3-AF38-B1ECAD20D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3" y="2615068"/>
            <a:ext cx="6058254" cy="3780000"/>
          </a:xfrm>
          <a:prstGeom prst="rect">
            <a:avLst/>
          </a:prstGeom>
        </p:spPr>
      </p:pic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0EDBB466-8DA3-488A-9773-CF3DDCAC20DE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EED65257-C04E-4419-AFBE-B5DA3ACC5B78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4D29F4F5-CCF7-4045-B5CA-5F2BF1E6EAD1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5868B343-1643-45A5-B406-3F5EAB9765F5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AFF6FCDD-B8EE-4E52-8D83-D744CA3FA033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8EC68F78-EBE0-4277-A6E9-E136912F2EC5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4CA39031-0E00-44A0-92D9-72535FC5EA34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8D063959-682D-4301-817D-2EC765024EB1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C9798698-F19D-457B-8FD9-5D458966184A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7381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1090151" cy="4836743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	Plot a graph and formulate a model (Model B) that describes the relationship between the ages of buildings (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and the marked prices of properties (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).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0F929D1D-F810-490A-B973-E6F3CB6A60E3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39AFCF84-7AFA-4895-B129-E6EEFB6807E5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A5094A67-8020-40B5-85BC-843CC57DBF67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E57155CF-421D-4799-BAC0-24DDA41349A3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F6A20848-9020-4BFD-9BD1-489B6D46A3D6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EC4AE6C4-6A04-46E2-8BAC-B31818E1260F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4CDA0856-44DF-410F-B752-6C6E7AEDEFBC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0A7150DC-A66A-4230-B62F-07C572EBE1D6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47EB327B-C619-4762-A51D-E6692AA52913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8261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1090151" cy="5683220"/>
          </a:xfrm>
        </p:spPr>
        <p:txBody>
          <a:bodyPr>
            <a:normAutofit/>
          </a:bodyPr>
          <a:lstStyle/>
          <a:p>
            <a:pPr marL="900113" indent="-900113">
              <a:buAutoNum type="arabicPeriod" startAt="3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Solution:</a:t>
            </a: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∴The model is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DBAB61-F01B-4DFD-88EC-B53F96156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423231"/>
              </p:ext>
            </p:extLst>
          </p:nvPr>
        </p:nvGraphicFramePr>
        <p:xfrm>
          <a:off x="3966781" y="5921427"/>
          <a:ext cx="4059802" cy="57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09088" imgH="203112" progId="Equation.DSMT4">
                  <p:embed/>
                </p:oleObj>
              </mc:Choice>
              <mc:Fallback>
                <p:oleObj r:id="rId5" imgW="1409088" imgH="20311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2DBAB61-F01B-4DFD-88EC-B53F96156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781" y="5921427"/>
                        <a:ext cx="4059802" cy="576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0F929D1D-F810-490A-B973-E6F3CB6A60E3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39AFCF84-7AFA-4895-B129-E6EEFB6807E5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A5094A67-8020-40B5-85BC-843CC57DBF67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E57155CF-421D-4799-BAC0-24DDA41349A3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F6A20848-9020-4BFD-9BD1-489B6D46A3D6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EC4AE6C4-6A04-46E2-8BAC-B31818E1260F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4CDA0856-44DF-410F-B752-6C6E7AEDEFBC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0A7150DC-A66A-4230-B62F-07C572EBE1D6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47EB327B-C619-4762-A51D-E6692AA52913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54C8C04-22E3-4230-A624-986A8A46E66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36" y="1817414"/>
            <a:ext cx="6567894" cy="402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4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10353410" cy="4836743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	For the property shown in the following figure, the year of completion of its building is 1985.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Using Model B in Question 3, suggest a marked price for the property correct to 3 significant figures.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B: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AA9310-A53B-438F-BE36-615A43BDE568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3" y="3179339"/>
            <a:ext cx="2277979" cy="3343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1514;p59">
            <a:extLst>
              <a:ext uri="{FF2B5EF4-FFF2-40B4-BE49-F238E27FC236}">
                <a16:creationId xmlns:a16="http://schemas.microsoft.com/office/drawing/2014/main" id="{8BDBD9C8-00DB-4D67-9B8D-B5D13D7E3108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4" name="Google Shape;1515;p59">
              <a:extLst>
                <a:ext uri="{FF2B5EF4-FFF2-40B4-BE49-F238E27FC236}">
                  <a16:creationId xmlns:a16="http://schemas.microsoft.com/office/drawing/2014/main" id="{0832CA62-0BF9-4528-A823-0923E86962F5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6;p59">
              <a:extLst>
                <a:ext uri="{FF2B5EF4-FFF2-40B4-BE49-F238E27FC236}">
                  <a16:creationId xmlns:a16="http://schemas.microsoft.com/office/drawing/2014/main" id="{A85C057F-16AF-4330-AB41-D415C6AB27E2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7;p59">
              <a:extLst>
                <a:ext uri="{FF2B5EF4-FFF2-40B4-BE49-F238E27FC236}">
                  <a16:creationId xmlns:a16="http://schemas.microsoft.com/office/drawing/2014/main" id="{519C4916-DDF0-420A-9EC2-5CB1B3CD6EF9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8;p59">
              <a:extLst>
                <a:ext uri="{FF2B5EF4-FFF2-40B4-BE49-F238E27FC236}">
                  <a16:creationId xmlns:a16="http://schemas.microsoft.com/office/drawing/2014/main" id="{F58507A5-F329-461C-BB3B-FEA48A563B20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9;p59">
              <a:extLst>
                <a:ext uri="{FF2B5EF4-FFF2-40B4-BE49-F238E27FC236}">
                  <a16:creationId xmlns:a16="http://schemas.microsoft.com/office/drawing/2014/main" id="{057C422A-C80E-4808-82FD-7A0DEEFB1FFC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0;p59">
              <a:extLst>
                <a:ext uri="{FF2B5EF4-FFF2-40B4-BE49-F238E27FC236}">
                  <a16:creationId xmlns:a16="http://schemas.microsoft.com/office/drawing/2014/main" id="{D3622BEB-6F63-4226-9EFF-9FE1B2B4CB6B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1;p59">
              <a:extLst>
                <a:ext uri="{FF2B5EF4-FFF2-40B4-BE49-F238E27FC236}">
                  <a16:creationId xmlns:a16="http://schemas.microsoft.com/office/drawing/2014/main" id="{B5C6FF68-8530-4BE6-94E0-63A7AF79B44E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22;p59">
              <a:extLst>
                <a:ext uri="{FF2B5EF4-FFF2-40B4-BE49-F238E27FC236}">
                  <a16:creationId xmlns:a16="http://schemas.microsoft.com/office/drawing/2014/main" id="{50B138FD-36C7-4B69-B05E-F4DF89A63DC6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53CEFE7-1FE9-4F0D-9C4A-400A503048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4782" y="4275157"/>
          <a:ext cx="4059802" cy="57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409088" imgH="203112" progId="Equation.DSMT4">
                  <p:embed/>
                </p:oleObj>
              </mc:Choice>
              <mc:Fallback>
                <p:oleObj r:id="rId7" imgW="1409088" imgH="203112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53CEFE7-1FE9-4F0D-9C4A-400A503048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782" y="4275157"/>
                        <a:ext cx="4059802" cy="576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72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2F7AEC-7AC3-4A3B-AAD9-B69C482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7" y="2247730"/>
            <a:ext cx="1440591" cy="46012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7247BA-05A1-4501-AE01-8DD92E197674}"/>
              </a:ext>
            </a:extLst>
          </p:cNvPr>
          <p:cNvSpPr/>
          <p:nvPr/>
        </p:nvSpPr>
        <p:spPr>
          <a:xfrm>
            <a:off x="2496000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9EFB1-0A6E-4941-B224-7BCCB8FF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99" y="1706800"/>
            <a:ext cx="7199999" cy="1645921"/>
          </a:xfrm>
        </p:spPr>
        <p:txBody>
          <a:bodyPr/>
          <a:lstStyle/>
          <a:p>
            <a:pPr algn="ctr"/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Setting a marked </a:t>
            </a:r>
            <a:b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zh-CN" sz="72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price for a property</a:t>
            </a:r>
            <a:endParaRPr lang="en-US" sz="72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36133-2395-4B3D-9B82-4A32DD605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1BEF6-AC23-41E5-B245-8721D2877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E5499-566F-44BD-9ABE-0C95CB7D5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5522259"/>
            <a:ext cx="2231165" cy="1326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7BF40-B87E-4BB3-8CCD-53A1B4F88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6" y="3673656"/>
            <a:ext cx="1382506" cy="317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5B55C-4076-4260-88C1-66D6E7537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36" y="4516672"/>
            <a:ext cx="1568845" cy="233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5C542-F64B-41F6-8DC8-C9CC9C3CA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5" y="5093370"/>
            <a:ext cx="1106426" cy="1755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239D5-43C1-40A7-9070-43D8AD834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8" y="6137062"/>
            <a:ext cx="498521" cy="72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07DF8-A53A-42F3-8705-4FC9B7B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5" y="6137062"/>
            <a:ext cx="498521" cy="7209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1BE-19A5-4076-BD30-EA2D3A3ABA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53" y="6200430"/>
            <a:ext cx="457201" cy="658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37EF19-2017-4478-8435-2BAF04E7F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2FD6B54-6ADD-4B60-A98B-A32C50F86D68}"/>
              </a:ext>
            </a:extLst>
          </p:cNvPr>
          <p:cNvSpPr txBox="1">
            <a:spLocks/>
          </p:cNvSpPr>
          <p:nvPr/>
        </p:nvSpPr>
        <p:spPr>
          <a:xfrm>
            <a:off x="4823422" y="3822428"/>
            <a:ext cx="2616469" cy="694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Worksheet 1</a:t>
            </a:r>
            <a:endParaRPr lang="en-US" sz="4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23AC2-E203-43FE-9823-46B3A7A4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76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4"/>
            <a:ext cx="9289487" cy="5478740"/>
          </a:xfrm>
        </p:spPr>
        <p:txBody>
          <a:bodyPr>
            <a:no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	Solution: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The age of the building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Put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into</a:t>
            </a: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350963" indent="-450850"/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∴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marked price for the property can be</a:t>
            </a:r>
            <a:r>
              <a: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$4,710,000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97C66C-7F6D-4B1D-B1A4-4C070B25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BAD141-0CA8-4891-8AC7-A5DEA3F0D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4585" y="2817897"/>
          <a:ext cx="21113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88614" imgH="406224" progId="Equation.DSMT4">
                  <p:embed/>
                </p:oleObj>
              </mc:Choice>
              <mc:Fallback>
                <p:oleObj r:id="rId5" imgW="888614" imgH="40622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BAD141-0CA8-4891-8AC7-A5DEA3F0D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585" y="2817897"/>
                        <a:ext cx="2111375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0CE54712-A025-4F63-9B02-A28EA363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2E9406-17C4-48BD-956D-F6421AF3F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5999" y="3991977"/>
          <a:ext cx="1065025" cy="4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18918" imgH="177723" progId="Equation.DSMT4">
                  <p:embed/>
                </p:oleObj>
              </mc:Choice>
              <mc:Fallback>
                <p:oleObj r:id="rId7" imgW="418918" imgH="177723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72E9406-17C4-48BD-956D-F6421AF3F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999" y="3991977"/>
                        <a:ext cx="1065025" cy="4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3E5F2342-E28F-4D07-93A3-F438EA5C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67BDC78-8EE7-49D7-9D02-579FB19BE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8146" y="4010085"/>
          <a:ext cx="3241179" cy="45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409088" imgH="203112" progId="Equation.DSMT4">
                  <p:embed/>
                </p:oleObj>
              </mc:Choice>
              <mc:Fallback>
                <p:oleObj r:id="rId9" imgW="1409088" imgH="203112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67BDC78-8EE7-49D7-9D02-579FB19BE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146" y="4010085"/>
                        <a:ext cx="3241179" cy="459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860BB593-EDCA-480D-87A4-A921AD2AC198}"/>
              </a:ext>
            </a:extLst>
          </p:cNvPr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21" y="2230575"/>
            <a:ext cx="2277979" cy="334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B7D1129D-A540-44C0-A592-F23949C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80C6637-F35C-43CF-9F68-11A1A19BFC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0112" y="4594306"/>
          <a:ext cx="3955888" cy="98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86811" imgH="406224" progId="Equation.DSMT4">
                  <p:embed/>
                </p:oleObj>
              </mc:Choice>
              <mc:Fallback>
                <p:oleObj r:id="rId13" imgW="1586811" imgH="406224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80C6637-F35C-43CF-9F68-11A1A19BF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112" y="4594306"/>
                        <a:ext cx="3955888" cy="988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oogle Shape;1514;p59">
            <a:extLst>
              <a:ext uri="{FF2B5EF4-FFF2-40B4-BE49-F238E27FC236}">
                <a16:creationId xmlns:a16="http://schemas.microsoft.com/office/drawing/2014/main" id="{D3DD841A-E72A-41FC-9E8E-B423C4F0F77C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31" name="Google Shape;1515;p59">
              <a:extLst>
                <a:ext uri="{FF2B5EF4-FFF2-40B4-BE49-F238E27FC236}">
                  <a16:creationId xmlns:a16="http://schemas.microsoft.com/office/drawing/2014/main" id="{5187AD19-017F-4D80-A36E-0A85B3FD6BFC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6;p59">
              <a:extLst>
                <a:ext uri="{FF2B5EF4-FFF2-40B4-BE49-F238E27FC236}">
                  <a16:creationId xmlns:a16="http://schemas.microsoft.com/office/drawing/2014/main" id="{9540CD69-8D69-4496-A194-34E074C9646E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7;p59">
              <a:extLst>
                <a:ext uri="{FF2B5EF4-FFF2-40B4-BE49-F238E27FC236}">
                  <a16:creationId xmlns:a16="http://schemas.microsoft.com/office/drawing/2014/main" id="{44420485-E62D-4E90-87AF-06FC47A852FC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8;p59">
              <a:extLst>
                <a:ext uri="{FF2B5EF4-FFF2-40B4-BE49-F238E27FC236}">
                  <a16:creationId xmlns:a16="http://schemas.microsoft.com/office/drawing/2014/main" id="{A5186AB1-AF0D-4A50-92F1-9DD288B16890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9;p59">
              <a:extLst>
                <a:ext uri="{FF2B5EF4-FFF2-40B4-BE49-F238E27FC236}">
                  <a16:creationId xmlns:a16="http://schemas.microsoft.com/office/drawing/2014/main" id="{E1B50AF1-C06B-4876-93D3-5086B2EC32ED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20;p59">
              <a:extLst>
                <a:ext uri="{FF2B5EF4-FFF2-40B4-BE49-F238E27FC236}">
                  <a16:creationId xmlns:a16="http://schemas.microsoft.com/office/drawing/2014/main" id="{2E73BFEA-E6E4-41FE-83FD-B0E029F2131A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21;p59">
              <a:extLst>
                <a:ext uri="{FF2B5EF4-FFF2-40B4-BE49-F238E27FC236}">
                  <a16:creationId xmlns:a16="http://schemas.microsoft.com/office/drawing/2014/main" id="{76868891-8ECB-4B9F-9141-6D6D64428455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22;p59">
              <a:extLst>
                <a:ext uri="{FF2B5EF4-FFF2-40B4-BE49-F238E27FC236}">
                  <a16:creationId xmlns:a16="http://schemas.microsoft.com/office/drawing/2014/main" id="{F289A71A-89CB-4859-8FE9-402ABAE09517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5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3"/>
            <a:ext cx="9225319" cy="5355907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	Comparing the suggested marked prices of Model A (Question 5 in Activity 2) and Model B (the above question), which one is closer to the actual marked price of the property? How can we interpret this observation?</a:t>
            </a:r>
            <a:b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C69D3099-CFB7-4FE5-A489-561E33EEB2AE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B63F0634-82E3-484C-9521-604AFB6AD182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130EEAAF-3CDD-415D-BEC3-80B0AB6601AB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221F5743-614D-4C18-BD1D-C622D7A010CF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BD6799D5-0E9F-47FA-9BBC-F5C976D2319C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2C5819A6-6621-47D6-8402-95E6F7CC9A8E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2F59A5D2-9111-4C45-8EDB-B13FC0DCA07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1A317505-6F12-43D7-AF92-BDFCD7BB859D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008B7E06-C888-49FF-9B75-F61D87E39B87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1147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use data of marked prices of properties alongside their corresponding ages of buildings to formulate a model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3" y="1331493"/>
            <a:ext cx="9225319" cy="5355907"/>
          </a:xfrm>
        </p:spPr>
        <p:txBody>
          <a:bodyPr>
            <a:normAutofit/>
          </a:bodyPr>
          <a:lstStyle/>
          <a:p>
            <a:pPr marL="900113" indent="-90011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	Solution:</a:t>
            </a:r>
            <a:b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Model A, there is a difference of $290,000.</a:t>
            </a:r>
            <a:b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But for Model B, there is a difference of $1,090,000.</a:t>
            </a:r>
            <a:b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 this case, the suggested marked price of Model A is </a:t>
            </a: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closer to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actual marked price than that of Model B.</a:t>
            </a:r>
          </a:p>
          <a:p>
            <a:pPr marL="900113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Compared with the floor area,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age of a building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may be </a:t>
            </a: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less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influential on the marked price of a property.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AEBFAA-480F-418C-A727-2C78EABF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17F593-30E8-43D6-82ED-389B272A9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46AE57-5AC6-4DEB-8039-D0AACA240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E650-34A6-4631-8025-597947B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2D6EC1-8B62-46C3-83C6-32268916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6A644-5393-42CC-BA97-55EC373F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oogle Shape;1514;p59">
            <a:extLst>
              <a:ext uri="{FF2B5EF4-FFF2-40B4-BE49-F238E27FC236}">
                <a16:creationId xmlns:a16="http://schemas.microsoft.com/office/drawing/2014/main" id="{C69D3099-CFB7-4FE5-A489-561E33EEB2AE}"/>
              </a:ext>
            </a:extLst>
          </p:cNvPr>
          <p:cNvGrpSpPr/>
          <p:nvPr/>
        </p:nvGrpSpPr>
        <p:grpSpPr>
          <a:xfrm>
            <a:off x="192505" y="203099"/>
            <a:ext cx="689810" cy="721895"/>
            <a:chOff x="3382237" y="1888309"/>
            <a:chExt cx="327935" cy="372134"/>
          </a:xfrm>
        </p:grpSpPr>
        <p:sp>
          <p:nvSpPr>
            <p:cNvPr id="23" name="Google Shape;1515;p59">
              <a:extLst>
                <a:ext uri="{FF2B5EF4-FFF2-40B4-BE49-F238E27FC236}">
                  <a16:creationId xmlns:a16="http://schemas.microsoft.com/office/drawing/2014/main" id="{B63F0634-82E3-484C-9521-604AFB6AD182}"/>
                </a:ext>
              </a:extLst>
            </p:cNvPr>
            <p:cNvSpPr/>
            <p:nvPr/>
          </p:nvSpPr>
          <p:spPr>
            <a:xfrm>
              <a:off x="3382237" y="1918024"/>
              <a:ext cx="239577" cy="79906"/>
            </a:xfrm>
            <a:custGeom>
              <a:avLst/>
              <a:gdLst/>
              <a:ahLst/>
              <a:cxnLst/>
              <a:rect l="l" t="t" r="r" b="b"/>
              <a:pathLst>
                <a:path w="6716" h="2240" extrusionOk="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2239"/>
                  </a:lnTo>
                  <a:lnTo>
                    <a:pt x="6716" y="2239"/>
                  </a:lnTo>
                  <a:lnTo>
                    <a:pt x="6716" y="310"/>
                  </a:lnTo>
                  <a:cubicBezTo>
                    <a:pt x="6716" y="144"/>
                    <a:pt x="6573" y="1"/>
                    <a:pt x="6406" y="1"/>
                  </a:cubicBezTo>
                  <a:lnTo>
                    <a:pt x="5525" y="1"/>
                  </a:lnTo>
                  <a:lnTo>
                    <a:pt x="5525" y="501"/>
                  </a:lnTo>
                  <a:cubicBezTo>
                    <a:pt x="5525" y="668"/>
                    <a:pt x="5382" y="811"/>
                    <a:pt x="5216" y="811"/>
                  </a:cubicBezTo>
                  <a:cubicBezTo>
                    <a:pt x="5049" y="811"/>
                    <a:pt x="4930" y="668"/>
                    <a:pt x="4930" y="501"/>
                  </a:cubicBezTo>
                  <a:lnTo>
                    <a:pt x="4930" y="1"/>
                  </a:lnTo>
                  <a:lnTo>
                    <a:pt x="4311" y="1"/>
                  </a:lnTo>
                  <a:lnTo>
                    <a:pt x="4311" y="501"/>
                  </a:lnTo>
                  <a:cubicBezTo>
                    <a:pt x="4311" y="668"/>
                    <a:pt x="4168" y="811"/>
                    <a:pt x="4001" y="811"/>
                  </a:cubicBezTo>
                  <a:cubicBezTo>
                    <a:pt x="3834" y="811"/>
                    <a:pt x="3691" y="668"/>
                    <a:pt x="3691" y="501"/>
                  </a:cubicBezTo>
                  <a:lnTo>
                    <a:pt x="3691" y="1"/>
                  </a:lnTo>
                  <a:lnTo>
                    <a:pt x="3072" y="1"/>
                  </a:lnTo>
                  <a:lnTo>
                    <a:pt x="3072" y="501"/>
                  </a:lnTo>
                  <a:cubicBezTo>
                    <a:pt x="3072" y="668"/>
                    <a:pt x="2953" y="811"/>
                    <a:pt x="2786" y="811"/>
                  </a:cubicBezTo>
                  <a:cubicBezTo>
                    <a:pt x="2596" y="811"/>
                    <a:pt x="2477" y="668"/>
                    <a:pt x="2477" y="501"/>
                  </a:cubicBezTo>
                  <a:lnTo>
                    <a:pt x="2477" y="1"/>
                  </a:lnTo>
                  <a:lnTo>
                    <a:pt x="1858" y="1"/>
                  </a:lnTo>
                  <a:lnTo>
                    <a:pt x="1858" y="501"/>
                  </a:lnTo>
                  <a:cubicBezTo>
                    <a:pt x="1858" y="668"/>
                    <a:pt x="1715" y="811"/>
                    <a:pt x="1548" y="811"/>
                  </a:cubicBezTo>
                  <a:cubicBezTo>
                    <a:pt x="1381" y="811"/>
                    <a:pt x="1239" y="668"/>
                    <a:pt x="1239" y="501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16;p59">
              <a:extLst>
                <a:ext uri="{FF2B5EF4-FFF2-40B4-BE49-F238E27FC236}">
                  <a16:creationId xmlns:a16="http://schemas.microsoft.com/office/drawing/2014/main" id="{130EEAAF-3CDD-415D-BEC3-80B0AB6601AB}"/>
                </a:ext>
              </a:extLst>
            </p:cNvPr>
            <p:cNvSpPr/>
            <p:nvPr/>
          </p:nvSpPr>
          <p:spPr>
            <a:xfrm>
              <a:off x="3426399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17;p59">
              <a:extLst>
                <a:ext uri="{FF2B5EF4-FFF2-40B4-BE49-F238E27FC236}">
                  <a16:creationId xmlns:a16="http://schemas.microsoft.com/office/drawing/2014/main" id="{221F5743-614D-4C18-BD1D-C622D7A010CF}"/>
                </a:ext>
              </a:extLst>
            </p:cNvPr>
            <p:cNvSpPr/>
            <p:nvPr/>
          </p:nvSpPr>
          <p:spPr>
            <a:xfrm>
              <a:off x="3470561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310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18;p59">
              <a:extLst>
                <a:ext uri="{FF2B5EF4-FFF2-40B4-BE49-F238E27FC236}">
                  <a16:creationId xmlns:a16="http://schemas.microsoft.com/office/drawing/2014/main" id="{BD6799D5-0E9F-47FA-9BBC-F5C976D2319C}"/>
                </a:ext>
              </a:extLst>
            </p:cNvPr>
            <p:cNvSpPr/>
            <p:nvPr/>
          </p:nvSpPr>
          <p:spPr>
            <a:xfrm>
              <a:off x="3513903" y="1888309"/>
              <a:ext cx="22117" cy="29751"/>
            </a:xfrm>
            <a:custGeom>
              <a:avLst/>
              <a:gdLst/>
              <a:ahLst/>
              <a:cxnLst/>
              <a:rect l="l" t="t" r="r" b="b"/>
              <a:pathLst>
                <a:path w="620" h="834" extrusionOk="0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834"/>
                  </a:lnTo>
                  <a:lnTo>
                    <a:pt x="620" y="834"/>
                  </a:lnTo>
                  <a:lnTo>
                    <a:pt x="620" y="286"/>
                  </a:lnTo>
                  <a:cubicBezTo>
                    <a:pt x="620" y="119"/>
                    <a:pt x="477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19;p59">
              <a:extLst>
                <a:ext uri="{FF2B5EF4-FFF2-40B4-BE49-F238E27FC236}">
                  <a16:creationId xmlns:a16="http://schemas.microsoft.com/office/drawing/2014/main" id="{2C5819A6-6621-47D6-8402-95E6F7CC9A8E}"/>
                </a:ext>
              </a:extLst>
            </p:cNvPr>
            <p:cNvSpPr/>
            <p:nvPr/>
          </p:nvSpPr>
          <p:spPr>
            <a:xfrm>
              <a:off x="3558065" y="1888309"/>
              <a:ext cx="21296" cy="29751"/>
            </a:xfrm>
            <a:custGeom>
              <a:avLst/>
              <a:gdLst/>
              <a:ahLst/>
              <a:cxnLst/>
              <a:rect l="l" t="t" r="r" b="b"/>
              <a:pathLst>
                <a:path w="597" h="834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lnTo>
                    <a:pt x="1" y="834"/>
                  </a:lnTo>
                  <a:lnTo>
                    <a:pt x="596" y="834"/>
                  </a:lnTo>
                  <a:lnTo>
                    <a:pt x="596" y="286"/>
                  </a:lnTo>
                  <a:cubicBezTo>
                    <a:pt x="596" y="119"/>
                    <a:pt x="453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0;p59">
              <a:extLst>
                <a:ext uri="{FF2B5EF4-FFF2-40B4-BE49-F238E27FC236}">
                  <a16:creationId xmlns:a16="http://schemas.microsoft.com/office/drawing/2014/main" id="{2F59A5D2-9111-4C45-8EDB-B13FC0DCA077}"/>
                </a:ext>
              </a:extLst>
            </p:cNvPr>
            <p:cNvSpPr/>
            <p:nvPr/>
          </p:nvSpPr>
          <p:spPr>
            <a:xfrm>
              <a:off x="3382237" y="2019976"/>
              <a:ext cx="239577" cy="240468"/>
            </a:xfrm>
            <a:custGeom>
              <a:avLst/>
              <a:gdLst/>
              <a:ahLst/>
              <a:cxnLst/>
              <a:rect l="l" t="t" r="r" b="b"/>
              <a:pathLst>
                <a:path w="6716" h="6741" extrusionOk="0">
                  <a:moveTo>
                    <a:pt x="4882" y="1834"/>
                  </a:moveTo>
                  <a:cubicBezTo>
                    <a:pt x="5049" y="1834"/>
                    <a:pt x="5192" y="1977"/>
                    <a:pt x="5192" y="2144"/>
                  </a:cubicBezTo>
                  <a:cubicBezTo>
                    <a:pt x="5192" y="2311"/>
                    <a:pt x="5049" y="2453"/>
                    <a:pt x="4882" y="2453"/>
                  </a:cubicBezTo>
                  <a:lnTo>
                    <a:pt x="3572" y="2453"/>
                  </a:lnTo>
                  <a:lnTo>
                    <a:pt x="3001" y="4668"/>
                  </a:lnTo>
                  <a:cubicBezTo>
                    <a:pt x="2975" y="4824"/>
                    <a:pt x="2850" y="4902"/>
                    <a:pt x="2722" y="4902"/>
                  </a:cubicBezTo>
                  <a:cubicBezTo>
                    <a:pt x="2615" y="4902"/>
                    <a:pt x="2507" y="4848"/>
                    <a:pt x="2453" y="4740"/>
                  </a:cubicBezTo>
                  <a:lnTo>
                    <a:pt x="1905" y="3668"/>
                  </a:lnTo>
                  <a:lnTo>
                    <a:pt x="1834" y="3668"/>
                  </a:lnTo>
                  <a:cubicBezTo>
                    <a:pt x="1667" y="3668"/>
                    <a:pt x="1524" y="3549"/>
                    <a:pt x="1524" y="3382"/>
                  </a:cubicBezTo>
                  <a:cubicBezTo>
                    <a:pt x="1524" y="3192"/>
                    <a:pt x="1667" y="3073"/>
                    <a:pt x="1834" y="3073"/>
                  </a:cubicBezTo>
                  <a:lnTo>
                    <a:pt x="2096" y="3073"/>
                  </a:lnTo>
                  <a:cubicBezTo>
                    <a:pt x="2215" y="3073"/>
                    <a:pt x="2334" y="3120"/>
                    <a:pt x="2382" y="3239"/>
                  </a:cubicBezTo>
                  <a:lnTo>
                    <a:pt x="2620" y="3716"/>
                  </a:lnTo>
                  <a:lnTo>
                    <a:pt x="3025" y="2072"/>
                  </a:lnTo>
                  <a:cubicBezTo>
                    <a:pt x="3072" y="1930"/>
                    <a:pt x="3191" y="1834"/>
                    <a:pt x="3334" y="1834"/>
                  </a:cubicBezTo>
                  <a:close/>
                  <a:moveTo>
                    <a:pt x="0" y="1"/>
                  </a:moveTo>
                  <a:lnTo>
                    <a:pt x="0" y="6454"/>
                  </a:lnTo>
                  <a:cubicBezTo>
                    <a:pt x="0" y="6621"/>
                    <a:pt x="143" y="6740"/>
                    <a:pt x="310" y="6740"/>
                  </a:cubicBezTo>
                  <a:lnTo>
                    <a:pt x="6406" y="6740"/>
                  </a:lnTo>
                  <a:cubicBezTo>
                    <a:pt x="6573" y="6740"/>
                    <a:pt x="6716" y="6621"/>
                    <a:pt x="6716" y="6454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1;p59">
              <a:extLst>
                <a:ext uri="{FF2B5EF4-FFF2-40B4-BE49-F238E27FC236}">
                  <a16:creationId xmlns:a16="http://schemas.microsoft.com/office/drawing/2014/main" id="{1A317505-6F12-43D7-AF92-BDFCD7BB859D}"/>
                </a:ext>
              </a:extLst>
            </p:cNvPr>
            <p:cNvSpPr/>
            <p:nvPr/>
          </p:nvSpPr>
          <p:spPr>
            <a:xfrm>
              <a:off x="3648138" y="1932472"/>
              <a:ext cx="59502" cy="66315"/>
            </a:xfrm>
            <a:custGeom>
              <a:avLst/>
              <a:gdLst/>
              <a:ahLst/>
              <a:cxnLst/>
              <a:rect l="l" t="t" r="r" b="b"/>
              <a:pathLst>
                <a:path w="1668" h="1859" extrusionOk="0">
                  <a:moveTo>
                    <a:pt x="834" y="1"/>
                  </a:moveTo>
                  <a:cubicBezTo>
                    <a:pt x="715" y="1"/>
                    <a:pt x="595" y="72"/>
                    <a:pt x="548" y="215"/>
                  </a:cubicBezTo>
                  <a:lnTo>
                    <a:pt x="0" y="1858"/>
                  </a:lnTo>
                  <a:lnTo>
                    <a:pt x="1667" y="1858"/>
                  </a:lnTo>
                  <a:lnTo>
                    <a:pt x="1119" y="215"/>
                  </a:lnTo>
                  <a:cubicBezTo>
                    <a:pt x="1072" y="72"/>
                    <a:pt x="953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59">
              <a:extLst>
                <a:ext uri="{FF2B5EF4-FFF2-40B4-BE49-F238E27FC236}">
                  <a16:creationId xmlns:a16="http://schemas.microsoft.com/office/drawing/2014/main" id="{008B7E06-C888-49FF-9B75-F61D87E39B87}"/>
                </a:ext>
              </a:extLst>
            </p:cNvPr>
            <p:cNvSpPr/>
            <p:nvPr/>
          </p:nvSpPr>
          <p:spPr>
            <a:xfrm>
              <a:off x="3644713" y="2020832"/>
              <a:ext cx="65459" cy="239612"/>
            </a:xfrm>
            <a:custGeom>
              <a:avLst/>
              <a:gdLst/>
              <a:ahLst/>
              <a:cxnLst/>
              <a:rect l="l" t="t" r="r" b="b"/>
              <a:pathLst>
                <a:path w="1835" h="6717" extrusionOk="0">
                  <a:moveTo>
                    <a:pt x="1" y="0"/>
                  </a:moveTo>
                  <a:lnTo>
                    <a:pt x="1" y="6430"/>
                  </a:lnTo>
                  <a:cubicBezTo>
                    <a:pt x="1" y="6597"/>
                    <a:pt x="144" y="6716"/>
                    <a:pt x="310" y="6716"/>
                  </a:cubicBezTo>
                  <a:lnTo>
                    <a:pt x="1549" y="6716"/>
                  </a:lnTo>
                  <a:cubicBezTo>
                    <a:pt x="1716" y="6716"/>
                    <a:pt x="1835" y="6597"/>
                    <a:pt x="1835" y="6430"/>
                  </a:cubicBezTo>
                  <a:lnTo>
                    <a:pt x="18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34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en-GB" altLang="zh-CN" b="1" dirty="0" err="1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ssumptions</a:t>
            </a:r>
            <a:r>
              <a:rPr lang="en-GB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and Limitations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23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Assumptions and Limitations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pPr marL="803275" indent="-803275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6.	What are the assumptions and limitations of Model B in Question 3?</a:t>
            </a: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Assumptions: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Linear relationship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other factors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Limitations: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Oversimplification</a:t>
            </a:r>
          </a:p>
          <a:p>
            <a:pPr marL="3144838"/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Dependence on a small amount of data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Google Shape;11928;p131">
            <a:extLst>
              <a:ext uri="{FF2B5EF4-FFF2-40B4-BE49-F238E27FC236}">
                <a16:creationId xmlns:a16="http://schemas.microsoft.com/office/drawing/2014/main" id="{ACF23CA6-B5DD-474E-ACEB-2EB280BE3C0F}"/>
              </a:ext>
            </a:extLst>
          </p:cNvPr>
          <p:cNvSpPr/>
          <p:nvPr/>
        </p:nvSpPr>
        <p:spPr>
          <a:xfrm>
            <a:off x="501820" y="564045"/>
            <a:ext cx="364453" cy="39600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21AB969D-0178-4F3E-AB5D-F8273A744A2B}"/>
              </a:ext>
            </a:extLst>
          </p:cNvPr>
          <p:cNvSpPr/>
          <p:nvPr/>
        </p:nvSpPr>
        <p:spPr>
          <a:xfrm>
            <a:off x="2821362" y="2796556"/>
            <a:ext cx="648000" cy="64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8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E11E16C3-F9E2-4F61-9A85-C8C8063AA721}"/>
              </a:ext>
            </a:extLst>
          </p:cNvPr>
          <p:cNvSpPr/>
          <p:nvPr/>
        </p:nvSpPr>
        <p:spPr>
          <a:xfrm>
            <a:off x="2821362" y="3492005"/>
            <a:ext cx="648000" cy="648000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19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825E16CC-586D-4B81-AE26-1554D953136C}"/>
              </a:ext>
            </a:extLst>
          </p:cNvPr>
          <p:cNvSpPr/>
          <p:nvPr/>
        </p:nvSpPr>
        <p:spPr>
          <a:xfrm>
            <a:off x="2821362" y="5079837"/>
            <a:ext cx="648000" cy="648000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1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20" name="Google Shape;1070;p55">
            <a:hlinkClick r:id="rId2" action="ppaction://hlinksldjump"/>
            <a:extLst>
              <a:ext uri="{FF2B5EF4-FFF2-40B4-BE49-F238E27FC236}">
                <a16:creationId xmlns:a16="http://schemas.microsoft.com/office/drawing/2014/main" id="{707DFD26-3EC8-4E24-965B-DA564367F325}"/>
              </a:ext>
            </a:extLst>
          </p:cNvPr>
          <p:cNvSpPr/>
          <p:nvPr/>
        </p:nvSpPr>
        <p:spPr>
          <a:xfrm>
            <a:off x="2821362" y="5775286"/>
            <a:ext cx="648000" cy="648000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French Script MT" panose="03020402040607040605" pitchFamily="66" charset="0"/>
              </a:rPr>
              <a:t> </a:t>
            </a:r>
            <a:r>
              <a:rPr lang="en-US" sz="4000" b="1" dirty="0">
                <a:solidFill>
                  <a:schemeClr val="bg2"/>
                </a:solidFill>
                <a:latin typeface="French Script MT" panose="03020402040607040605" pitchFamily="66" charset="0"/>
                <a:ea typeface="BIZ UDPGothic" panose="020B0400000000000000" pitchFamily="34" charset="-128"/>
              </a:rPr>
              <a:t>2</a:t>
            </a:r>
            <a:endParaRPr sz="4000" b="1" dirty="0">
              <a:solidFill>
                <a:schemeClr val="bg2"/>
              </a:solidFill>
              <a:latin typeface="French Script MT" panose="03020402040607040605" pitchFamily="66" charset="0"/>
              <a:ea typeface="BIZ UDPGothic" panose="020B0400000000000000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10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3699952" y="-546711"/>
            <a:ext cx="8082448" cy="795142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7" y="2606039"/>
            <a:ext cx="7133051" cy="164592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Conclusion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24" name="Google Shape;1534;p59">
            <a:extLst>
              <a:ext uri="{FF2B5EF4-FFF2-40B4-BE49-F238E27FC236}">
                <a16:creationId xmlns:a16="http://schemas.microsoft.com/office/drawing/2014/main" id="{924D6D46-26CD-4338-A8C4-60C864E3F117}"/>
              </a:ext>
            </a:extLst>
          </p:cNvPr>
          <p:cNvGrpSpPr/>
          <p:nvPr/>
        </p:nvGrpSpPr>
        <p:grpSpPr>
          <a:xfrm>
            <a:off x="1042737" y="3946358"/>
            <a:ext cx="2165684" cy="2261937"/>
            <a:chOff x="6891563" y="1278350"/>
            <a:chExt cx="328827" cy="372991"/>
          </a:xfrm>
        </p:grpSpPr>
        <p:sp>
          <p:nvSpPr>
            <p:cNvPr id="25" name="Google Shape;1535;p59">
              <a:extLst>
                <a:ext uri="{FF2B5EF4-FFF2-40B4-BE49-F238E27FC236}">
                  <a16:creationId xmlns:a16="http://schemas.microsoft.com/office/drawing/2014/main" id="{F29F7FA9-D946-46CE-B65F-2277F91ED364}"/>
                </a:ext>
              </a:extLst>
            </p:cNvPr>
            <p:cNvSpPr/>
            <p:nvPr/>
          </p:nvSpPr>
          <p:spPr>
            <a:xfrm>
              <a:off x="6945928" y="1278350"/>
              <a:ext cx="131739" cy="87540"/>
            </a:xfrm>
            <a:custGeom>
              <a:avLst/>
              <a:gdLst/>
              <a:ahLst/>
              <a:cxnLst/>
              <a:rect l="l" t="t" r="r" b="b"/>
              <a:pathLst>
                <a:path w="3693" h="2454" extrusionOk="0">
                  <a:moveTo>
                    <a:pt x="1573" y="1"/>
                  </a:moveTo>
                  <a:cubicBezTo>
                    <a:pt x="1215" y="1"/>
                    <a:pt x="954" y="286"/>
                    <a:pt x="954" y="620"/>
                  </a:cubicBezTo>
                  <a:lnTo>
                    <a:pt x="954" y="1239"/>
                  </a:lnTo>
                  <a:lnTo>
                    <a:pt x="1" y="1239"/>
                  </a:lnTo>
                  <a:lnTo>
                    <a:pt x="25" y="2453"/>
                  </a:lnTo>
                  <a:lnTo>
                    <a:pt x="3692" y="2453"/>
                  </a:lnTo>
                  <a:lnTo>
                    <a:pt x="3692" y="1239"/>
                  </a:lnTo>
                  <a:lnTo>
                    <a:pt x="2787" y="1239"/>
                  </a:lnTo>
                  <a:lnTo>
                    <a:pt x="2787" y="620"/>
                  </a:lnTo>
                  <a:cubicBezTo>
                    <a:pt x="2787" y="286"/>
                    <a:pt x="2525" y="1"/>
                    <a:pt x="2168" y="1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6;p59">
              <a:extLst>
                <a:ext uri="{FF2B5EF4-FFF2-40B4-BE49-F238E27FC236}">
                  <a16:creationId xmlns:a16="http://schemas.microsoft.com/office/drawing/2014/main" id="{8A9DF442-1F46-401D-845E-EAE952B2F60D}"/>
                </a:ext>
              </a:extLst>
            </p:cNvPr>
            <p:cNvSpPr/>
            <p:nvPr/>
          </p:nvSpPr>
          <p:spPr>
            <a:xfrm>
              <a:off x="6891563" y="1322512"/>
              <a:ext cx="240468" cy="328829"/>
            </a:xfrm>
            <a:custGeom>
              <a:avLst/>
              <a:gdLst/>
              <a:ahLst/>
              <a:cxnLst/>
              <a:rect l="l" t="t" r="r" b="b"/>
              <a:pathLst>
                <a:path w="6741" h="9218" extrusionOk="0">
                  <a:moveTo>
                    <a:pt x="3073" y="3383"/>
                  </a:moveTo>
                  <a:cubicBezTo>
                    <a:pt x="3240" y="3383"/>
                    <a:pt x="3382" y="3525"/>
                    <a:pt x="3382" y="3692"/>
                  </a:cubicBezTo>
                  <a:cubicBezTo>
                    <a:pt x="3382" y="3859"/>
                    <a:pt x="3240" y="4002"/>
                    <a:pt x="3073" y="4002"/>
                  </a:cubicBezTo>
                  <a:lnTo>
                    <a:pt x="1549" y="4002"/>
                  </a:lnTo>
                  <a:cubicBezTo>
                    <a:pt x="1358" y="4002"/>
                    <a:pt x="1239" y="3859"/>
                    <a:pt x="1239" y="3692"/>
                  </a:cubicBezTo>
                  <a:cubicBezTo>
                    <a:pt x="1239" y="3525"/>
                    <a:pt x="1358" y="3383"/>
                    <a:pt x="1549" y="3383"/>
                  </a:cubicBezTo>
                  <a:close/>
                  <a:moveTo>
                    <a:pt x="5192" y="3079"/>
                  </a:moveTo>
                  <a:cubicBezTo>
                    <a:pt x="5270" y="3079"/>
                    <a:pt x="5347" y="3109"/>
                    <a:pt x="5407" y="3168"/>
                  </a:cubicBezTo>
                  <a:cubicBezTo>
                    <a:pt x="5526" y="3287"/>
                    <a:pt x="5526" y="3478"/>
                    <a:pt x="5407" y="3597"/>
                  </a:cubicBezTo>
                  <a:lnTo>
                    <a:pt x="4811" y="4216"/>
                  </a:lnTo>
                  <a:cubicBezTo>
                    <a:pt x="4752" y="4276"/>
                    <a:pt x="4674" y="4305"/>
                    <a:pt x="4594" y="4305"/>
                  </a:cubicBezTo>
                  <a:cubicBezTo>
                    <a:pt x="4514" y="4305"/>
                    <a:pt x="4430" y="4276"/>
                    <a:pt x="4359" y="4216"/>
                  </a:cubicBezTo>
                  <a:lnTo>
                    <a:pt x="4073" y="3907"/>
                  </a:lnTo>
                  <a:cubicBezTo>
                    <a:pt x="3954" y="3787"/>
                    <a:pt x="3954" y="3597"/>
                    <a:pt x="4073" y="3478"/>
                  </a:cubicBezTo>
                  <a:cubicBezTo>
                    <a:pt x="4133" y="3418"/>
                    <a:pt x="4210" y="3389"/>
                    <a:pt x="4287" y="3389"/>
                  </a:cubicBezTo>
                  <a:cubicBezTo>
                    <a:pt x="4365" y="3389"/>
                    <a:pt x="4442" y="3418"/>
                    <a:pt x="4502" y="3478"/>
                  </a:cubicBezTo>
                  <a:lnTo>
                    <a:pt x="4597" y="3549"/>
                  </a:lnTo>
                  <a:lnTo>
                    <a:pt x="4978" y="3168"/>
                  </a:lnTo>
                  <a:cubicBezTo>
                    <a:pt x="5038" y="3109"/>
                    <a:pt x="5115" y="3079"/>
                    <a:pt x="5192" y="3079"/>
                  </a:cubicBezTo>
                  <a:close/>
                  <a:moveTo>
                    <a:pt x="3073" y="5216"/>
                  </a:moveTo>
                  <a:cubicBezTo>
                    <a:pt x="3240" y="5216"/>
                    <a:pt x="3382" y="5359"/>
                    <a:pt x="3382" y="5526"/>
                  </a:cubicBezTo>
                  <a:cubicBezTo>
                    <a:pt x="3382" y="5693"/>
                    <a:pt x="3240" y="5835"/>
                    <a:pt x="3073" y="5835"/>
                  </a:cubicBezTo>
                  <a:lnTo>
                    <a:pt x="1549" y="5835"/>
                  </a:lnTo>
                  <a:cubicBezTo>
                    <a:pt x="1358" y="5835"/>
                    <a:pt x="1239" y="5693"/>
                    <a:pt x="1239" y="5526"/>
                  </a:cubicBezTo>
                  <a:cubicBezTo>
                    <a:pt x="1239" y="5359"/>
                    <a:pt x="1358" y="5216"/>
                    <a:pt x="1549" y="5216"/>
                  </a:cubicBezTo>
                  <a:close/>
                  <a:moveTo>
                    <a:pt x="5192" y="4770"/>
                  </a:moveTo>
                  <a:cubicBezTo>
                    <a:pt x="5270" y="4770"/>
                    <a:pt x="5347" y="4800"/>
                    <a:pt x="5407" y="4859"/>
                  </a:cubicBezTo>
                  <a:cubicBezTo>
                    <a:pt x="5526" y="4978"/>
                    <a:pt x="5526" y="5169"/>
                    <a:pt x="5407" y="5288"/>
                  </a:cubicBezTo>
                  <a:lnTo>
                    <a:pt x="5169" y="5526"/>
                  </a:lnTo>
                  <a:lnTo>
                    <a:pt x="5407" y="5764"/>
                  </a:lnTo>
                  <a:cubicBezTo>
                    <a:pt x="5526" y="5883"/>
                    <a:pt x="5526" y="6074"/>
                    <a:pt x="5407" y="6193"/>
                  </a:cubicBezTo>
                  <a:cubicBezTo>
                    <a:pt x="5347" y="6252"/>
                    <a:pt x="5270" y="6282"/>
                    <a:pt x="5192" y="6282"/>
                  </a:cubicBezTo>
                  <a:cubicBezTo>
                    <a:pt x="5115" y="6282"/>
                    <a:pt x="5038" y="6252"/>
                    <a:pt x="4978" y="6193"/>
                  </a:cubicBezTo>
                  <a:lnTo>
                    <a:pt x="4740" y="5955"/>
                  </a:lnTo>
                  <a:lnTo>
                    <a:pt x="4502" y="6193"/>
                  </a:lnTo>
                  <a:cubicBezTo>
                    <a:pt x="4442" y="6252"/>
                    <a:pt x="4365" y="6282"/>
                    <a:pt x="4287" y="6282"/>
                  </a:cubicBezTo>
                  <a:cubicBezTo>
                    <a:pt x="4210" y="6282"/>
                    <a:pt x="4133" y="6252"/>
                    <a:pt x="4073" y="6193"/>
                  </a:cubicBezTo>
                  <a:cubicBezTo>
                    <a:pt x="3954" y="6074"/>
                    <a:pt x="3954" y="5883"/>
                    <a:pt x="4073" y="5764"/>
                  </a:cubicBezTo>
                  <a:lnTo>
                    <a:pt x="4311" y="5526"/>
                  </a:lnTo>
                  <a:lnTo>
                    <a:pt x="4073" y="5288"/>
                  </a:lnTo>
                  <a:cubicBezTo>
                    <a:pt x="3954" y="5169"/>
                    <a:pt x="3954" y="4978"/>
                    <a:pt x="4073" y="4859"/>
                  </a:cubicBezTo>
                  <a:cubicBezTo>
                    <a:pt x="4133" y="4800"/>
                    <a:pt x="4210" y="4770"/>
                    <a:pt x="4287" y="4770"/>
                  </a:cubicBezTo>
                  <a:cubicBezTo>
                    <a:pt x="4365" y="4770"/>
                    <a:pt x="4442" y="4800"/>
                    <a:pt x="4502" y="4859"/>
                  </a:cubicBezTo>
                  <a:lnTo>
                    <a:pt x="4740" y="5097"/>
                  </a:lnTo>
                  <a:lnTo>
                    <a:pt x="4978" y="4859"/>
                  </a:lnTo>
                  <a:cubicBezTo>
                    <a:pt x="5038" y="4800"/>
                    <a:pt x="5115" y="4770"/>
                    <a:pt x="5192" y="4770"/>
                  </a:cubicBezTo>
                  <a:close/>
                  <a:moveTo>
                    <a:pt x="3073" y="7050"/>
                  </a:moveTo>
                  <a:cubicBezTo>
                    <a:pt x="3240" y="7050"/>
                    <a:pt x="3382" y="7193"/>
                    <a:pt x="3382" y="7360"/>
                  </a:cubicBezTo>
                  <a:cubicBezTo>
                    <a:pt x="3382" y="7526"/>
                    <a:pt x="3240" y="7669"/>
                    <a:pt x="3073" y="7669"/>
                  </a:cubicBezTo>
                  <a:lnTo>
                    <a:pt x="1549" y="7669"/>
                  </a:lnTo>
                  <a:cubicBezTo>
                    <a:pt x="1358" y="7669"/>
                    <a:pt x="1239" y="7526"/>
                    <a:pt x="1239" y="7360"/>
                  </a:cubicBezTo>
                  <a:cubicBezTo>
                    <a:pt x="1239" y="7193"/>
                    <a:pt x="1358" y="7050"/>
                    <a:pt x="1549" y="7050"/>
                  </a:cubicBezTo>
                  <a:close/>
                  <a:moveTo>
                    <a:pt x="5192" y="6746"/>
                  </a:moveTo>
                  <a:cubicBezTo>
                    <a:pt x="5270" y="6746"/>
                    <a:pt x="5347" y="6776"/>
                    <a:pt x="5407" y="6836"/>
                  </a:cubicBezTo>
                  <a:cubicBezTo>
                    <a:pt x="5526" y="6955"/>
                    <a:pt x="5526" y="7145"/>
                    <a:pt x="5407" y="7264"/>
                  </a:cubicBezTo>
                  <a:lnTo>
                    <a:pt x="4811" y="7884"/>
                  </a:lnTo>
                  <a:cubicBezTo>
                    <a:pt x="4752" y="7943"/>
                    <a:pt x="4674" y="7973"/>
                    <a:pt x="4594" y="7973"/>
                  </a:cubicBezTo>
                  <a:cubicBezTo>
                    <a:pt x="4514" y="7973"/>
                    <a:pt x="4430" y="7943"/>
                    <a:pt x="4359" y="7884"/>
                  </a:cubicBezTo>
                  <a:lnTo>
                    <a:pt x="4073" y="7574"/>
                  </a:lnTo>
                  <a:cubicBezTo>
                    <a:pt x="3954" y="7455"/>
                    <a:pt x="3954" y="7264"/>
                    <a:pt x="4073" y="7145"/>
                  </a:cubicBezTo>
                  <a:cubicBezTo>
                    <a:pt x="4133" y="7086"/>
                    <a:pt x="4210" y="7056"/>
                    <a:pt x="4287" y="7056"/>
                  </a:cubicBezTo>
                  <a:cubicBezTo>
                    <a:pt x="4365" y="7056"/>
                    <a:pt x="4442" y="7086"/>
                    <a:pt x="4502" y="7145"/>
                  </a:cubicBezTo>
                  <a:lnTo>
                    <a:pt x="4597" y="7241"/>
                  </a:lnTo>
                  <a:lnTo>
                    <a:pt x="4978" y="6836"/>
                  </a:lnTo>
                  <a:cubicBezTo>
                    <a:pt x="5038" y="6776"/>
                    <a:pt x="5115" y="6746"/>
                    <a:pt x="5192" y="6746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287"/>
                  </a:cubicBezTo>
                  <a:lnTo>
                    <a:pt x="1" y="8908"/>
                  </a:lnTo>
                  <a:cubicBezTo>
                    <a:pt x="1" y="9074"/>
                    <a:pt x="144" y="9217"/>
                    <a:pt x="310" y="9217"/>
                  </a:cubicBezTo>
                  <a:lnTo>
                    <a:pt x="6431" y="9217"/>
                  </a:lnTo>
                  <a:cubicBezTo>
                    <a:pt x="6597" y="9217"/>
                    <a:pt x="6740" y="9074"/>
                    <a:pt x="6740" y="8908"/>
                  </a:cubicBezTo>
                  <a:lnTo>
                    <a:pt x="6740" y="311"/>
                  </a:lnTo>
                  <a:cubicBezTo>
                    <a:pt x="6740" y="120"/>
                    <a:pt x="6597" y="1"/>
                    <a:pt x="6431" y="1"/>
                  </a:cubicBezTo>
                  <a:lnTo>
                    <a:pt x="5835" y="1"/>
                  </a:lnTo>
                  <a:lnTo>
                    <a:pt x="5835" y="1835"/>
                  </a:lnTo>
                  <a:lnTo>
                    <a:pt x="930" y="183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7;p59">
              <a:extLst>
                <a:ext uri="{FF2B5EF4-FFF2-40B4-BE49-F238E27FC236}">
                  <a16:creationId xmlns:a16="http://schemas.microsoft.com/office/drawing/2014/main" id="{D9EAFD62-363F-422D-B29A-430B0CA36BAD}"/>
                </a:ext>
              </a:extLst>
            </p:cNvPr>
            <p:cNvSpPr/>
            <p:nvPr/>
          </p:nvSpPr>
          <p:spPr>
            <a:xfrm>
              <a:off x="7154931" y="1410016"/>
              <a:ext cx="65459" cy="152108"/>
            </a:xfrm>
            <a:custGeom>
              <a:avLst/>
              <a:gdLst/>
              <a:ahLst/>
              <a:cxnLst/>
              <a:rect l="l" t="t" r="r" b="b"/>
              <a:pathLst>
                <a:path w="1835" h="4264" extrusionOk="0">
                  <a:moveTo>
                    <a:pt x="0" y="1"/>
                  </a:moveTo>
                  <a:lnTo>
                    <a:pt x="0" y="4264"/>
                  </a:lnTo>
                  <a:lnTo>
                    <a:pt x="1834" y="426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8;p59">
              <a:extLst>
                <a:ext uri="{FF2B5EF4-FFF2-40B4-BE49-F238E27FC236}">
                  <a16:creationId xmlns:a16="http://schemas.microsoft.com/office/drawing/2014/main" id="{81B47F66-C7D2-489B-9C68-EAD5838B5DFE}"/>
                </a:ext>
              </a:extLst>
            </p:cNvPr>
            <p:cNvSpPr/>
            <p:nvPr/>
          </p:nvSpPr>
          <p:spPr>
            <a:xfrm>
              <a:off x="7157464" y="1584168"/>
              <a:ext cx="59502" cy="67171"/>
            </a:xfrm>
            <a:custGeom>
              <a:avLst/>
              <a:gdLst/>
              <a:ahLst/>
              <a:cxnLst/>
              <a:rect l="l" t="t" r="r" b="b"/>
              <a:pathLst>
                <a:path w="1668" h="1883" extrusionOk="0">
                  <a:moveTo>
                    <a:pt x="1" y="1"/>
                  </a:moveTo>
                  <a:lnTo>
                    <a:pt x="548" y="1668"/>
                  </a:lnTo>
                  <a:cubicBezTo>
                    <a:pt x="596" y="1811"/>
                    <a:pt x="715" y="1882"/>
                    <a:pt x="834" y="1882"/>
                  </a:cubicBezTo>
                  <a:cubicBezTo>
                    <a:pt x="953" y="1882"/>
                    <a:pt x="1072" y="1811"/>
                    <a:pt x="1120" y="1668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9;p59">
              <a:extLst>
                <a:ext uri="{FF2B5EF4-FFF2-40B4-BE49-F238E27FC236}">
                  <a16:creationId xmlns:a16="http://schemas.microsoft.com/office/drawing/2014/main" id="{A615FAC1-40AF-46D0-B5D5-B7B6ACDABDED}"/>
                </a:ext>
              </a:extLst>
            </p:cNvPr>
            <p:cNvSpPr/>
            <p:nvPr/>
          </p:nvSpPr>
          <p:spPr>
            <a:xfrm>
              <a:off x="7154931" y="1323368"/>
              <a:ext cx="65459" cy="65459"/>
            </a:xfrm>
            <a:custGeom>
              <a:avLst/>
              <a:gdLst/>
              <a:ahLst/>
              <a:cxnLst/>
              <a:rect l="l" t="t" r="r" b="b"/>
              <a:pathLst>
                <a:path w="1835" h="1835" extrusionOk="0">
                  <a:moveTo>
                    <a:pt x="715" y="1"/>
                  </a:moveTo>
                  <a:cubicBezTo>
                    <a:pt x="310" y="1"/>
                    <a:pt x="0" y="310"/>
                    <a:pt x="0" y="691"/>
                  </a:cubicBezTo>
                  <a:lnTo>
                    <a:pt x="0" y="1834"/>
                  </a:lnTo>
                  <a:lnTo>
                    <a:pt x="1834" y="1834"/>
                  </a:lnTo>
                  <a:lnTo>
                    <a:pt x="1834" y="715"/>
                  </a:lnTo>
                  <a:cubicBezTo>
                    <a:pt x="1834" y="310"/>
                    <a:pt x="150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B0C11-EEC1-4902-B65D-E8FD4F75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2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6EBC245-DBE9-4F6F-AF6B-2BFE23DA2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F9B9A4-3430-473F-835E-1868EF75A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C740AA-CC82-4852-89BF-AA237CE3B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Conclusion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8990440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 Activities 2 and 3, we used MS Excel to formulate </a:t>
            </a:r>
            <a:r>
              <a:rPr lang="en-US" altLang="zh-CN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lines of best fit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based on some real data.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These lines are useful to express the relationship of different data points.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However, both Activities 2 and 3 only consider </a:t>
            </a:r>
            <a:r>
              <a:rPr lang="en-US" altLang="zh-CN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one factor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(the floor area; the age of a building) when formulating the model.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56</a:t>
            </a:fld>
            <a:endParaRPr lang="en-US" dirty="0"/>
          </a:p>
        </p:txBody>
      </p:sp>
      <p:grpSp>
        <p:nvGrpSpPr>
          <p:cNvPr id="11" name="Google Shape;14353;p136">
            <a:extLst>
              <a:ext uri="{FF2B5EF4-FFF2-40B4-BE49-F238E27FC236}">
                <a16:creationId xmlns:a16="http://schemas.microsoft.com/office/drawing/2014/main" id="{70DB0D61-962F-4D8A-A3DC-1B1DF1C7D94D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12" name="Google Shape;14354;p136">
              <a:extLst>
                <a:ext uri="{FF2B5EF4-FFF2-40B4-BE49-F238E27FC236}">
                  <a16:creationId xmlns:a16="http://schemas.microsoft.com/office/drawing/2014/main" id="{EAA18C2C-FB5D-4F95-9FE6-5EA0A8A23AB3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55;p136">
              <a:extLst>
                <a:ext uri="{FF2B5EF4-FFF2-40B4-BE49-F238E27FC236}">
                  <a16:creationId xmlns:a16="http://schemas.microsoft.com/office/drawing/2014/main" id="{A126F740-B57A-40E9-9FE9-597109F36751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56;p136">
              <a:extLst>
                <a:ext uri="{FF2B5EF4-FFF2-40B4-BE49-F238E27FC236}">
                  <a16:creationId xmlns:a16="http://schemas.microsoft.com/office/drawing/2014/main" id="{3EFB8418-74C0-495C-99DF-068D4A18B57E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57;p136">
              <a:extLst>
                <a:ext uri="{FF2B5EF4-FFF2-40B4-BE49-F238E27FC236}">
                  <a16:creationId xmlns:a16="http://schemas.microsoft.com/office/drawing/2014/main" id="{ECBCAE42-878F-4C60-AD66-40BC151FF0BB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58;p136">
              <a:extLst>
                <a:ext uri="{FF2B5EF4-FFF2-40B4-BE49-F238E27FC236}">
                  <a16:creationId xmlns:a16="http://schemas.microsoft.com/office/drawing/2014/main" id="{B5F8438B-FDA7-46BC-96E2-6DE37072C6FE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59;p136">
              <a:extLst>
                <a:ext uri="{FF2B5EF4-FFF2-40B4-BE49-F238E27FC236}">
                  <a16:creationId xmlns:a16="http://schemas.microsoft.com/office/drawing/2014/main" id="{8C657112-AA5E-4CD9-820B-B95DD38585D5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60;p136">
              <a:extLst>
                <a:ext uri="{FF2B5EF4-FFF2-40B4-BE49-F238E27FC236}">
                  <a16:creationId xmlns:a16="http://schemas.microsoft.com/office/drawing/2014/main" id="{E0C6DFF4-BCB3-4BEE-AA43-DA90A59DB562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61;p136">
              <a:extLst>
                <a:ext uri="{FF2B5EF4-FFF2-40B4-BE49-F238E27FC236}">
                  <a16:creationId xmlns:a16="http://schemas.microsoft.com/office/drawing/2014/main" id="{AE07173F-763E-4A31-BEBF-E0AF78CC1CBD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62;p136">
              <a:extLst>
                <a:ext uri="{FF2B5EF4-FFF2-40B4-BE49-F238E27FC236}">
                  <a16:creationId xmlns:a16="http://schemas.microsoft.com/office/drawing/2014/main" id="{F11085B7-A699-40B2-9828-118C0E4404CA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2439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Conclusion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construct a model involving two or more factors, we can use free online statistical applications, such as</a:t>
            </a:r>
          </a:p>
          <a:p>
            <a:r>
              <a:rPr lang="en-US" altLang="zh-CN" sz="28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2"/>
              </a:rPr>
              <a:t>https://stats.blue/Stats_Suite/multiple_linear_regression_calculator.html</a:t>
            </a:r>
            <a:r>
              <a:rPr lang="en-US" altLang="zh-CN" sz="28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8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https://www.socscistatistics.com/tests/multipleregression/default.aspx</a:t>
            </a:r>
            <a:r>
              <a:rPr lang="en-US" altLang="zh-CN" sz="28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57</a:t>
            </a:fld>
            <a:endParaRPr lang="en-US" dirty="0"/>
          </a:p>
        </p:txBody>
      </p:sp>
      <p:grpSp>
        <p:nvGrpSpPr>
          <p:cNvPr id="11" name="Google Shape;14353;p136">
            <a:extLst>
              <a:ext uri="{FF2B5EF4-FFF2-40B4-BE49-F238E27FC236}">
                <a16:creationId xmlns:a16="http://schemas.microsoft.com/office/drawing/2014/main" id="{FD077E60-1ADA-482B-8580-E650D64E1D9D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12" name="Google Shape;14354;p136">
              <a:extLst>
                <a:ext uri="{FF2B5EF4-FFF2-40B4-BE49-F238E27FC236}">
                  <a16:creationId xmlns:a16="http://schemas.microsoft.com/office/drawing/2014/main" id="{8183347D-AD27-4467-BABD-3CF92B5720C3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55;p136">
              <a:extLst>
                <a:ext uri="{FF2B5EF4-FFF2-40B4-BE49-F238E27FC236}">
                  <a16:creationId xmlns:a16="http://schemas.microsoft.com/office/drawing/2014/main" id="{0E03038C-CD4F-446A-A183-058129BB19ED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56;p136">
              <a:extLst>
                <a:ext uri="{FF2B5EF4-FFF2-40B4-BE49-F238E27FC236}">
                  <a16:creationId xmlns:a16="http://schemas.microsoft.com/office/drawing/2014/main" id="{1C26C210-975E-4390-8717-1C2D95089936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57;p136">
              <a:extLst>
                <a:ext uri="{FF2B5EF4-FFF2-40B4-BE49-F238E27FC236}">
                  <a16:creationId xmlns:a16="http://schemas.microsoft.com/office/drawing/2014/main" id="{A82BDE01-9BD3-47A2-A2A9-504B2DF6585C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58;p136">
              <a:extLst>
                <a:ext uri="{FF2B5EF4-FFF2-40B4-BE49-F238E27FC236}">
                  <a16:creationId xmlns:a16="http://schemas.microsoft.com/office/drawing/2014/main" id="{CB6C08C0-21B4-493E-BDCA-C334B76CC4C9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59;p136">
              <a:extLst>
                <a:ext uri="{FF2B5EF4-FFF2-40B4-BE49-F238E27FC236}">
                  <a16:creationId xmlns:a16="http://schemas.microsoft.com/office/drawing/2014/main" id="{8E4CDE37-876F-48BE-B349-165E38329CF4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60;p136">
              <a:extLst>
                <a:ext uri="{FF2B5EF4-FFF2-40B4-BE49-F238E27FC236}">
                  <a16:creationId xmlns:a16="http://schemas.microsoft.com/office/drawing/2014/main" id="{AA193A90-DED9-4BAE-BC76-A3CA0A4E5C63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61;p136">
              <a:extLst>
                <a:ext uri="{FF2B5EF4-FFF2-40B4-BE49-F238E27FC236}">
                  <a16:creationId xmlns:a16="http://schemas.microsoft.com/office/drawing/2014/main" id="{B8E9A436-C9CD-45AC-843F-2DC01946C8CC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62;p136">
              <a:extLst>
                <a:ext uri="{FF2B5EF4-FFF2-40B4-BE49-F238E27FC236}">
                  <a16:creationId xmlns:a16="http://schemas.microsoft.com/office/drawing/2014/main" id="{9758B12B-7019-4154-9698-2C8AAF6F0D61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E5B1FFD-AFBC-4CAE-9FA4-6917B24024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9" y="3705727"/>
            <a:ext cx="7339387" cy="2813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44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989099A-73A8-42AE-819B-7BB8D0D5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33" y="3255186"/>
            <a:ext cx="1652338" cy="35938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4A461B-E867-4E85-A27D-2DE4F412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92" y="3505279"/>
            <a:ext cx="1128091" cy="33437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C43D44-A871-498F-80DC-FCD05A80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62" y="6168237"/>
            <a:ext cx="457201" cy="658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Conclusion</a:t>
            </a:r>
            <a:endParaRPr lang="en-US" sz="3000" b="1" dirty="0">
              <a:solidFill>
                <a:schemeClr val="accent5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8963955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However, it is worth noting that a small amount of data is involved in the above activities. 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Besides, there are many other factors that affect how property owners set their marked price. </a:t>
            </a:r>
          </a:p>
          <a:p>
            <a:endParaRPr lang="en-US" altLang="zh-CN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Therefore, we have to collect more data as well as continue to refine our model by considering more factors.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E62B1F-3B8C-4953-939A-CCCADA0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402F3-041E-45E8-84A0-494D9D7D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CB3637-EB89-4947-AD21-045C6BD5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5436266"/>
            <a:ext cx="1804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500DE0F-DC40-4F95-A589-F06C6784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253" y="3835510"/>
            <a:ext cx="180556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BAE0-DDD2-4419-A6EF-570F5376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11" name="Google Shape;14353;p136">
            <a:extLst>
              <a:ext uri="{FF2B5EF4-FFF2-40B4-BE49-F238E27FC236}">
                <a16:creationId xmlns:a16="http://schemas.microsoft.com/office/drawing/2014/main" id="{FD077E60-1ADA-482B-8580-E650D64E1D9D}"/>
              </a:ext>
            </a:extLst>
          </p:cNvPr>
          <p:cNvGrpSpPr/>
          <p:nvPr/>
        </p:nvGrpSpPr>
        <p:grpSpPr>
          <a:xfrm>
            <a:off x="471895" y="540805"/>
            <a:ext cx="426462" cy="418363"/>
            <a:chOff x="-1183550" y="3586525"/>
            <a:chExt cx="296175" cy="290550"/>
          </a:xfrm>
          <a:solidFill>
            <a:schemeClr val="tx2">
              <a:lumMod val="50000"/>
            </a:schemeClr>
          </a:solidFill>
        </p:grpSpPr>
        <p:sp>
          <p:nvSpPr>
            <p:cNvPr id="12" name="Google Shape;14354;p136">
              <a:extLst>
                <a:ext uri="{FF2B5EF4-FFF2-40B4-BE49-F238E27FC236}">
                  <a16:creationId xmlns:a16="http://schemas.microsoft.com/office/drawing/2014/main" id="{8183347D-AD27-4467-BABD-3CF92B5720C3}"/>
                </a:ext>
              </a:extLst>
            </p:cNvPr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55;p136">
              <a:extLst>
                <a:ext uri="{FF2B5EF4-FFF2-40B4-BE49-F238E27FC236}">
                  <a16:creationId xmlns:a16="http://schemas.microsoft.com/office/drawing/2014/main" id="{0E03038C-CD4F-446A-A183-058129BB19ED}"/>
                </a:ext>
              </a:extLst>
            </p:cNvPr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56;p136">
              <a:extLst>
                <a:ext uri="{FF2B5EF4-FFF2-40B4-BE49-F238E27FC236}">
                  <a16:creationId xmlns:a16="http://schemas.microsoft.com/office/drawing/2014/main" id="{1C26C210-975E-4390-8717-1C2D95089936}"/>
                </a:ext>
              </a:extLst>
            </p:cNvPr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57;p136">
              <a:extLst>
                <a:ext uri="{FF2B5EF4-FFF2-40B4-BE49-F238E27FC236}">
                  <a16:creationId xmlns:a16="http://schemas.microsoft.com/office/drawing/2014/main" id="{A82BDE01-9BD3-47A2-A2A9-504B2DF6585C}"/>
                </a:ext>
              </a:extLst>
            </p:cNvPr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58;p136">
              <a:extLst>
                <a:ext uri="{FF2B5EF4-FFF2-40B4-BE49-F238E27FC236}">
                  <a16:creationId xmlns:a16="http://schemas.microsoft.com/office/drawing/2014/main" id="{CB6C08C0-21B4-493E-BDCA-C334B76CC4C9}"/>
                </a:ext>
              </a:extLst>
            </p:cNvPr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59;p136">
              <a:extLst>
                <a:ext uri="{FF2B5EF4-FFF2-40B4-BE49-F238E27FC236}">
                  <a16:creationId xmlns:a16="http://schemas.microsoft.com/office/drawing/2014/main" id="{8E4CDE37-876F-48BE-B349-165E38329CF4}"/>
                </a:ext>
              </a:extLst>
            </p:cNvPr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60;p136">
              <a:extLst>
                <a:ext uri="{FF2B5EF4-FFF2-40B4-BE49-F238E27FC236}">
                  <a16:creationId xmlns:a16="http://schemas.microsoft.com/office/drawing/2014/main" id="{AA193A90-DED9-4BAE-BC76-A3CA0A4E5C63}"/>
                </a:ext>
              </a:extLst>
            </p:cNvPr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61;p136">
              <a:extLst>
                <a:ext uri="{FF2B5EF4-FFF2-40B4-BE49-F238E27FC236}">
                  <a16:creationId xmlns:a16="http://schemas.microsoft.com/office/drawing/2014/main" id="{B8E9A436-C9CD-45AC-843F-2DC01946C8CC}"/>
                </a:ext>
              </a:extLst>
            </p:cNvPr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62;p136">
              <a:extLst>
                <a:ext uri="{FF2B5EF4-FFF2-40B4-BE49-F238E27FC236}">
                  <a16:creationId xmlns:a16="http://schemas.microsoft.com/office/drawing/2014/main" id="{9758B12B-7019-4154-9698-2C8AAF6F0D61}"/>
                </a:ext>
              </a:extLst>
            </p:cNvPr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47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910BC0-1785-483A-AAAD-64B499E66977}"/>
              </a:ext>
            </a:extLst>
          </p:cNvPr>
          <p:cNvSpPr/>
          <p:nvPr/>
        </p:nvSpPr>
        <p:spPr>
          <a:xfrm>
            <a:off x="4807537" y="-171000"/>
            <a:ext cx="7200000" cy="720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CE81D-3A9A-4738-82B2-05778CFF6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0" y="2134885"/>
            <a:ext cx="5747003" cy="164592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Activity 1A</a:t>
            </a:r>
            <a:endParaRPr lang="en-US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0F6A5-AF69-403E-B882-7098EC88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903" y="4472676"/>
            <a:ext cx="3778390" cy="121969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recall </a:t>
            </a:r>
            <a:r>
              <a:rPr lang="en-US" altLang="zh-CN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prerequisite knowledge</a:t>
            </a:r>
            <a:endParaRPr lang="en-US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36" name="Google Shape;1015;p52">
            <a:extLst>
              <a:ext uri="{FF2B5EF4-FFF2-40B4-BE49-F238E27FC236}">
                <a16:creationId xmlns:a16="http://schemas.microsoft.com/office/drawing/2014/main" id="{3792DD51-D2D5-4810-B471-27ED7E35CC34}"/>
              </a:ext>
            </a:extLst>
          </p:cNvPr>
          <p:cNvGrpSpPr/>
          <p:nvPr/>
        </p:nvGrpSpPr>
        <p:grpSpPr>
          <a:xfrm>
            <a:off x="358508" y="5509347"/>
            <a:ext cx="4449029" cy="1231195"/>
            <a:chOff x="929285" y="5051507"/>
            <a:chExt cx="7315206" cy="1231195"/>
          </a:xfrm>
        </p:grpSpPr>
        <p:sp>
          <p:nvSpPr>
            <p:cNvPr id="37" name="Google Shape;1016;p52">
              <a:extLst>
                <a:ext uri="{FF2B5EF4-FFF2-40B4-BE49-F238E27FC236}">
                  <a16:creationId xmlns:a16="http://schemas.microsoft.com/office/drawing/2014/main" id="{5741D295-6485-4DA6-AB73-C58C2C2FDCF9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17;p52">
              <a:extLst>
                <a:ext uri="{FF2B5EF4-FFF2-40B4-BE49-F238E27FC236}">
                  <a16:creationId xmlns:a16="http://schemas.microsoft.com/office/drawing/2014/main" id="{7F81ED48-3DE6-4E3B-90D2-EFCD4BB63590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8;p52">
              <a:extLst>
                <a:ext uri="{FF2B5EF4-FFF2-40B4-BE49-F238E27FC236}">
                  <a16:creationId xmlns:a16="http://schemas.microsoft.com/office/drawing/2014/main" id="{55D03D17-C63C-4685-9452-2FAEAD982C7B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9;p52">
              <a:extLst>
                <a:ext uri="{FF2B5EF4-FFF2-40B4-BE49-F238E27FC236}">
                  <a16:creationId xmlns:a16="http://schemas.microsoft.com/office/drawing/2014/main" id="{9EE6B1E9-62FB-4FDE-B0FC-DDC44A49E63C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0;p52">
              <a:extLst>
                <a:ext uri="{FF2B5EF4-FFF2-40B4-BE49-F238E27FC236}">
                  <a16:creationId xmlns:a16="http://schemas.microsoft.com/office/drawing/2014/main" id="{0D87B52C-CE2A-40C9-A9E0-B8046836CF54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1;p52">
              <a:extLst>
                <a:ext uri="{FF2B5EF4-FFF2-40B4-BE49-F238E27FC236}">
                  <a16:creationId xmlns:a16="http://schemas.microsoft.com/office/drawing/2014/main" id="{BCA7ED35-2E75-4D27-A421-202111A6018A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018;p52">
            <a:extLst>
              <a:ext uri="{FF2B5EF4-FFF2-40B4-BE49-F238E27FC236}">
                <a16:creationId xmlns:a16="http://schemas.microsoft.com/office/drawing/2014/main" id="{1A8ECEA2-8668-49E2-863E-CB86CC8933F7}"/>
              </a:ext>
            </a:extLst>
          </p:cNvPr>
          <p:cNvSpPr/>
          <p:nvPr/>
        </p:nvSpPr>
        <p:spPr>
          <a:xfrm>
            <a:off x="1474562" y="6288855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5295;p107">
            <a:extLst>
              <a:ext uri="{FF2B5EF4-FFF2-40B4-BE49-F238E27FC236}">
                <a16:creationId xmlns:a16="http://schemas.microsoft.com/office/drawing/2014/main" id="{B91885A5-2F1C-4EA3-8169-EE85FBBEEE75}"/>
              </a:ext>
            </a:extLst>
          </p:cNvPr>
          <p:cNvGrpSpPr/>
          <p:nvPr/>
        </p:nvGrpSpPr>
        <p:grpSpPr>
          <a:xfrm>
            <a:off x="1883208" y="4103031"/>
            <a:ext cx="1670498" cy="1387115"/>
            <a:chOff x="7816612" y="3879939"/>
            <a:chExt cx="969754" cy="643767"/>
          </a:xfrm>
        </p:grpSpPr>
        <p:sp>
          <p:nvSpPr>
            <p:cNvPr id="76" name="Google Shape;5296;p107">
              <a:extLst>
                <a:ext uri="{FF2B5EF4-FFF2-40B4-BE49-F238E27FC236}">
                  <a16:creationId xmlns:a16="http://schemas.microsoft.com/office/drawing/2014/main" id="{A281EB46-5372-4682-88DA-D5A1F74D57E7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7;p107">
              <a:extLst>
                <a:ext uri="{FF2B5EF4-FFF2-40B4-BE49-F238E27FC236}">
                  <a16:creationId xmlns:a16="http://schemas.microsoft.com/office/drawing/2014/main" id="{8AF022A5-BB27-4780-8B09-A955CB577774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8;p107">
              <a:extLst>
                <a:ext uri="{FF2B5EF4-FFF2-40B4-BE49-F238E27FC236}">
                  <a16:creationId xmlns:a16="http://schemas.microsoft.com/office/drawing/2014/main" id="{6A656005-C315-46F7-A279-FC4958E97C04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9;p107">
              <a:extLst>
                <a:ext uri="{FF2B5EF4-FFF2-40B4-BE49-F238E27FC236}">
                  <a16:creationId xmlns:a16="http://schemas.microsoft.com/office/drawing/2014/main" id="{7F79B788-CC43-425C-BD97-C851352BCBBE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00;p107">
              <a:extLst>
                <a:ext uri="{FF2B5EF4-FFF2-40B4-BE49-F238E27FC236}">
                  <a16:creationId xmlns:a16="http://schemas.microsoft.com/office/drawing/2014/main" id="{4ACB36EC-07D9-4A7E-A85B-C99EB446357D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01;p107">
              <a:extLst>
                <a:ext uri="{FF2B5EF4-FFF2-40B4-BE49-F238E27FC236}">
                  <a16:creationId xmlns:a16="http://schemas.microsoft.com/office/drawing/2014/main" id="{19E083D7-62E1-4912-98AD-2383C0699160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02;p107">
              <a:extLst>
                <a:ext uri="{FF2B5EF4-FFF2-40B4-BE49-F238E27FC236}">
                  <a16:creationId xmlns:a16="http://schemas.microsoft.com/office/drawing/2014/main" id="{2253F83C-537C-4FC6-8504-85D447C4F863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03;p107">
              <a:extLst>
                <a:ext uri="{FF2B5EF4-FFF2-40B4-BE49-F238E27FC236}">
                  <a16:creationId xmlns:a16="http://schemas.microsoft.com/office/drawing/2014/main" id="{EBF3BA52-2E50-4BDD-9C49-4CCF1BEFB8C0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04;p107">
              <a:extLst>
                <a:ext uri="{FF2B5EF4-FFF2-40B4-BE49-F238E27FC236}">
                  <a16:creationId xmlns:a16="http://schemas.microsoft.com/office/drawing/2014/main" id="{DD80B46D-5FC2-4C7E-A43F-4539357BE3CB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05;p107">
              <a:extLst>
                <a:ext uri="{FF2B5EF4-FFF2-40B4-BE49-F238E27FC236}">
                  <a16:creationId xmlns:a16="http://schemas.microsoft.com/office/drawing/2014/main" id="{1679D86A-107A-47C7-A16C-D525EA8CA333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06;p107">
              <a:extLst>
                <a:ext uri="{FF2B5EF4-FFF2-40B4-BE49-F238E27FC236}">
                  <a16:creationId xmlns:a16="http://schemas.microsoft.com/office/drawing/2014/main" id="{63CCB5C3-A15A-452B-8181-8315DD04E941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7;p107">
              <a:extLst>
                <a:ext uri="{FF2B5EF4-FFF2-40B4-BE49-F238E27FC236}">
                  <a16:creationId xmlns:a16="http://schemas.microsoft.com/office/drawing/2014/main" id="{EFB36B6A-4F50-4F04-BC62-00103055753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AA67-3A2D-4358-B8F3-CD3E0150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FCB01749-9071-4432-A06E-275F59CEBFF2}"/>
              </a:ext>
            </a:extLst>
          </p:cNvPr>
          <p:cNvSpPr/>
          <p:nvPr/>
        </p:nvSpPr>
        <p:spPr>
          <a:xfrm>
            <a:off x="-2092042" y="-2983832"/>
            <a:ext cx="9571767" cy="426977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recall prerequisite knowledge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	Before we dive into the complexities of real estate pricing, </a:t>
            </a:r>
          </a:p>
          <a:p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let’s start with a simpler problem. </a:t>
            </a:r>
          </a:p>
          <a:p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We first print some booklets for promotion.</a:t>
            </a:r>
            <a:endParaRPr lang="en-GB" sz="2600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 indent="-900113"/>
            <a:r>
              <a:rPr lang="en-GB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GB" sz="26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en-GB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	</a:t>
            </a:r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</a:t>
            </a:r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he cost $</a:t>
            </a:r>
            <a:r>
              <a:rPr lang="en-US" sz="26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y</a:t>
            </a:r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of printing </a:t>
            </a:r>
            <a:r>
              <a:rPr lang="en-US" sz="2600" i="1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sz="2600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booklets is calculated by the following formula:</a:t>
            </a:r>
          </a:p>
          <a:p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900113"/>
            <a:r>
              <a:rPr lang="en-US" altLang="zh-CN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Find the cost of printing 50 booklets.</a:t>
            </a: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16353"/>
              </p:ext>
            </p:extLst>
          </p:nvPr>
        </p:nvGraphicFramePr>
        <p:xfrm>
          <a:off x="2537474" y="4528976"/>
          <a:ext cx="3335612" cy="8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474" y="4528976"/>
                        <a:ext cx="3335612" cy="854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oogle Shape;1015;p52">
            <a:extLst>
              <a:ext uri="{FF2B5EF4-FFF2-40B4-BE49-F238E27FC236}">
                <a16:creationId xmlns:a16="http://schemas.microsoft.com/office/drawing/2014/main" id="{E49398BE-1723-40E5-9F26-F749FDDE01D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117" name="Google Shape;1016;p52">
              <a:extLst>
                <a:ext uri="{FF2B5EF4-FFF2-40B4-BE49-F238E27FC236}">
                  <a16:creationId xmlns:a16="http://schemas.microsoft.com/office/drawing/2014/main" id="{B0E1341A-5AED-4D18-9BFD-8246C88CA693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7;p52">
              <a:extLst>
                <a:ext uri="{FF2B5EF4-FFF2-40B4-BE49-F238E27FC236}">
                  <a16:creationId xmlns:a16="http://schemas.microsoft.com/office/drawing/2014/main" id="{6B76BDB9-3063-42BF-AE8B-8A1FF556557D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8;p52">
              <a:extLst>
                <a:ext uri="{FF2B5EF4-FFF2-40B4-BE49-F238E27FC236}">
                  <a16:creationId xmlns:a16="http://schemas.microsoft.com/office/drawing/2014/main" id="{21F87FC0-D977-45F5-AA3E-33DA7EAFBC25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9;p52">
              <a:extLst>
                <a:ext uri="{FF2B5EF4-FFF2-40B4-BE49-F238E27FC236}">
                  <a16:creationId xmlns:a16="http://schemas.microsoft.com/office/drawing/2014/main" id="{804915B7-C671-4653-8E3D-C4F2B154E323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20;p52">
              <a:extLst>
                <a:ext uri="{FF2B5EF4-FFF2-40B4-BE49-F238E27FC236}">
                  <a16:creationId xmlns:a16="http://schemas.microsoft.com/office/drawing/2014/main" id="{D852D1AE-8988-47F2-9DFF-0BCB0742F97F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21;p52">
              <a:extLst>
                <a:ext uri="{FF2B5EF4-FFF2-40B4-BE49-F238E27FC236}">
                  <a16:creationId xmlns:a16="http://schemas.microsoft.com/office/drawing/2014/main" id="{A26440C5-9B59-4D64-8BA6-5270EDE41A55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018;p52">
            <a:extLst>
              <a:ext uri="{FF2B5EF4-FFF2-40B4-BE49-F238E27FC236}">
                <a16:creationId xmlns:a16="http://schemas.microsoft.com/office/drawing/2014/main" id="{CD462FE2-2148-49AE-8B70-DC73B826DEC8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95;p107">
            <a:extLst>
              <a:ext uri="{FF2B5EF4-FFF2-40B4-BE49-F238E27FC236}">
                <a16:creationId xmlns:a16="http://schemas.microsoft.com/office/drawing/2014/main" id="{F58780EC-8A2F-4AB5-896C-71EAB0280238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77" name="Google Shape;5296;p107">
              <a:extLst>
                <a:ext uri="{FF2B5EF4-FFF2-40B4-BE49-F238E27FC236}">
                  <a16:creationId xmlns:a16="http://schemas.microsoft.com/office/drawing/2014/main" id="{E38C7F50-2E03-4E64-89E8-9E0B5ABB9F4A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97;p107">
              <a:extLst>
                <a:ext uri="{FF2B5EF4-FFF2-40B4-BE49-F238E27FC236}">
                  <a16:creationId xmlns:a16="http://schemas.microsoft.com/office/drawing/2014/main" id="{69949FB5-3E6F-49A3-A0CD-230128A0D29F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98;p107">
              <a:extLst>
                <a:ext uri="{FF2B5EF4-FFF2-40B4-BE49-F238E27FC236}">
                  <a16:creationId xmlns:a16="http://schemas.microsoft.com/office/drawing/2014/main" id="{E9A326A3-F31F-46AF-B0FC-1746F5401571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99;p107">
              <a:extLst>
                <a:ext uri="{FF2B5EF4-FFF2-40B4-BE49-F238E27FC236}">
                  <a16:creationId xmlns:a16="http://schemas.microsoft.com/office/drawing/2014/main" id="{3041343D-EF26-4A85-B293-161D6E384C92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00;p107">
              <a:extLst>
                <a:ext uri="{FF2B5EF4-FFF2-40B4-BE49-F238E27FC236}">
                  <a16:creationId xmlns:a16="http://schemas.microsoft.com/office/drawing/2014/main" id="{D5A2E2BC-FBBF-432E-AA41-488DAD131069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01;p107">
              <a:extLst>
                <a:ext uri="{FF2B5EF4-FFF2-40B4-BE49-F238E27FC236}">
                  <a16:creationId xmlns:a16="http://schemas.microsoft.com/office/drawing/2014/main" id="{7FD6B9F1-4EEA-4157-8A5B-90CB3B496D1D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02;p107">
              <a:extLst>
                <a:ext uri="{FF2B5EF4-FFF2-40B4-BE49-F238E27FC236}">
                  <a16:creationId xmlns:a16="http://schemas.microsoft.com/office/drawing/2014/main" id="{121E41A6-C8EA-49AA-B586-EB223762B26A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03;p107">
              <a:extLst>
                <a:ext uri="{FF2B5EF4-FFF2-40B4-BE49-F238E27FC236}">
                  <a16:creationId xmlns:a16="http://schemas.microsoft.com/office/drawing/2014/main" id="{68FB624A-B564-4015-B14B-45AF8E9751EA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04;p107">
              <a:extLst>
                <a:ext uri="{FF2B5EF4-FFF2-40B4-BE49-F238E27FC236}">
                  <a16:creationId xmlns:a16="http://schemas.microsoft.com/office/drawing/2014/main" id="{69890D58-CA90-460E-AC4E-81E47D411F93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05;p107">
              <a:extLst>
                <a:ext uri="{FF2B5EF4-FFF2-40B4-BE49-F238E27FC236}">
                  <a16:creationId xmlns:a16="http://schemas.microsoft.com/office/drawing/2014/main" id="{A8148A21-1A9A-41B0-A31E-81A6FD9B7130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06;p107">
              <a:extLst>
                <a:ext uri="{FF2B5EF4-FFF2-40B4-BE49-F238E27FC236}">
                  <a16:creationId xmlns:a16="http://schemas.microsoft.com/office/drawing/2014/main" id="{7F10FAE2-11D8-40DB-9D33-297FF9E33EC0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07;p107">
              <a:extLst>
                <a:ext uri="{FF2B5EF4-FFF2-40B4-BE49-F238E27FC236}">
                  <a16:creationId xmlns:a16="http://schemas.microsoft.com/office/drawing/2014/main" id="{1E17A0A6-C816-4DF4-A334-6E0B1693CDF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2F47-43C9-4E20-9388-87E9626B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0BD57422-3A08-408D-BBB9-7CC6E7840EC8}"/>
              </a:ext>
            </a:extLst>
          </p:cNvPr>
          <p:cNvSpPr/>
          <p:nvPr/>
        </p:nvSpPr>
        <p:spPr>
          <a:xfrm>
            <a:off x="-2092042" y="-2983832"/>
            <a:ext cx="9571767" cy="426977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GB" altLang="zh-CN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recall prerequisite knowledge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027181" cy="5406190"/>
          </a:xfrm>
        </p:spPr>
        <p:txBody>
          <a:bodyPr>
            <a:normAutofit/>
          </a:bodyPr>
          <a:lstStyle/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Solution:</a:t>
            </a:r>
            <a:endParaRPr lang="en-GB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(a)	Put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into the equation.</a:t>
            </a: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∴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cost of printing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50 booklets is $350.</a:t>
            </a: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6" name="Google Shape;1015;p52">
            <a:extLst>
              <a:ext uri="{FF2B5EF4-FFF2-40B4-BE49-F238E27FC236}">
                <a16:creationId xmlns:a16="http://schemas.microsoft.com/office/drawing/2014/main" id="{E49398BE-1723-40E5-9F26-F749FDDE01D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117" name="Google Shape;1016;p52">
              <a:extLst>
                <a:ext uri="{FF2B5EF4-FFF2-40B4-BE49-F238E27FC236}">
                  <a16:creationId xmlns:a16="http://schemas.microsoft.com/office/drawing/2014/main" id="{B0E1341A-5AED-4D18-9BFD-8246C88CA693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7;p52">
              <a:extLst>
                <a:ext uri="{FF2B5EF4-FFF2-40B4-BE49-F238E27FC236}">
                  <a16:creationId xmlns:a16="http://schemas.microsoft.com/office/drawing/2014/main" id="{6B76BDB9-3063-42BF-AE8B-8A1FF556557D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8;p52">
              <a:extLst>
                <a:ext uri="{FF2B5EF4-FFF2-40B4-BE49-F238E27FC236}">
                  <a16:creationId xmlns:a16="http://schemas.microsoft.com/office/drawing/2014/main" id="{21F87FC0-D977-45F5-AA3E-33DA7EAFBC25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9;p52">
              <a:extLst>
                <a:ext uri="{FF2B5EF4-FFF2-40B4-BE49-F238E27FC236}">
                  <a16:creationId xmlns:a16="http://schemas.microsoft.com/office/drawing/2014/main" id="{804915B7-C671-4653-8E3D-C4F2B154E323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20;p52">
              <a:extLst>
                <a:ext uri="{FF2B5EF4-FFF2-40B4-BE49-F238E27FC236}">
                  <a16:creationId xmlns:a16="http://schemas.microsoft.com/office/drawing/2014/main" id="{D852D1AE-8988-47F2-9DFF-0BCB0742F97F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21;p52">
              <a:extLst>
                <a:ext uri="{FF2B5EF4-FFF2-40B4-BE49-F238E27FC236}">
                  <a16:creationId xmlns:a16="http://schemas.microsoft.com/office/drawing/2014/main" id="{A26440C5-9B59-4D64-8BA6-5270EDE41A55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018;p52">
            <a:extLst>
              <a:ext uri="{FF2B5EF4-FFF2-40B4-BE49-F238E27FC236}">
                <a16:creationId xmlns:a16="http://schemas.microsoft.com/office/drawing/2014/main" id="{CD462FE2-2148-49AE-8B70-DC73B826DEC8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5295;p107">
            <a:extLst>
              <a:ext uri="{FF2B5EF4-FFF2-40B4-BE49-F238E27FC236}">
                <a16:creationId xmlns:a16="http://schemas.microsoft.com/office/drawing/2014/main" id="{F58780EC-8A2F-4AB5-896C-71EAB0280238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77" name="Google Shape;5296;p107">
              <a:extLst>
                <a:ext uri="{FF2B5EF4-FFF2-40B4-BE49-F238E27FC236}">
                  <a16:creationId xmlns:a16="http://schemas.microsoft.com/office/drawing/2014/main" id="{E38C7F50-2E03-4E64-89E8-9E0B5ABB9F4A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97;p107">
              <a:extLst>
                <a:ext uri="{FF2B5EF4-FFF2-40B4-BE49-F238E27FC236}">
                  <a16:creationId xmlns:a16="http://schemas.microsoft.com/office/drawing/2014/main" id="{69949FB5-3E6F-49A3-A0CD-230128A0D29F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98;p107">
              <a:extLst>
                <a:ext uri="{FF2B5EF4-FFF2-40B4-BE49-F238E27FC236}">
                  <a16:creationId xmlns:a16="http://schemas.microsoft.com/office/drawing/2014/main" id="{E9A326A3-F31F-46AF-B0FC-1746F5401571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99;p107">
              <a:extLst>
                <a:ext uri="{FF2B5EF4-FFF2-40B4-BE49-F238E27FC236}">
                  <a16:creationId xmlns:a16="http://schemas.microsoft.com/office/drawing/2014/main" id="{3041343D-EF26-4A85-B293-161D6E384C92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00;p107">
              <a:extLst>
                <a:ext uri="{FF2B5EF4-FFF2-40B4-BE49-F238E27FC236}">
                  <a16:creationId xmlns:a16="http://schemas.microsoft.com/office/drawing/2014/main" id="{D5A2E2BC-FBBF-432E-AA41-488DAD131069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01;p107">
              <a:extLst>
                <a:ext uri="{FF2B5EF4-FFF2-40B4-BE49-F238E27FC236}">
                  <a16:creationId xmlns:a16="http://schemas.microsoft.com/office/drawing/2014/main" id="{7FD6B9F1-4EEA-4157-8A5B-90CB3B496D1D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02;p107">
              <a:extLst>
                <a:ext uri="{FF2B5EF4-FFF2-40B4-BE49-F238E27FC236}">
                  <a16:creationId xmlns:a16="http://schemas.microsoft.com/office/drawing/2014/main" id="{121E41A6-C8EA-49AA-B586-EB223762B26A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03;p107">
              <a:extLst>
                <a:ext uri="{FF2B5EF4-FFF2-40B4-BE49-F238E27FC236}">
                  <a16:creationId xmlns:a16="http://schemas.microsoft.com/office/drawing/2014/main" id="{68FB624A-B564-4015-B14B-45AF8E9751EA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04;p107">
              <a:extLst>
                <a:ext uri="{FF2B5EF4-FFF2-40B4-BE49-F238E27FC236}">
                  <a16:creationId xmlns:a16="http://schemas.microsoft.com/office/drawing/2014/main" id="{69890D58-CA90-460E-AC4E-81E47D411F93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05;p107">
              <a:extLst>
                <a:ext uri="{FF2B5EF4-FFF2-40B4-BE49-F238E27FC236}">
                  <a16:creationId xmlns:a16="http://schemas.microsoft.com/office/drawing/2014/main" id="{A8148A21-1A9A-41B0-A31E-81A6FD9B7130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06;p107">
              <a:extLst>
                <a:ext uri="{FF2B5EF4-FFF2-40B4-BE49-F238E27FC236}">
                  <a16:creationId xmlns:a16="http://schemas.microsoft.com/office/drawing/2014/main" id="{7F10FAE2-11D8-40DB-9D33-297FF9E33EC0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07;p107">
              <a:extLst>
                <a:ext uri="{FF2B5EF4-FFF2-40B4-BE49-F238E27FC236}">
                  <a16:creationId xmlns:a16="http://schemas.microsoft.com/office/drawing/2014/main" id="{1E17A0A6-C816-4DF4-A334-6E0B1693CDF8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2F47-43C9-4E20-9388-87E9626B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A7C52E-7C6B-462E-AEBB-1AAD28F4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76DD5D-D422-4830-80EF-635AF2DF6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51807"/>
              </p:ext>
            </p:extLst>
          </p:nvPr>
        </p:nvGraphicFramePr>
        <p:xfrm>
          <a:off x="2021305" y="1872891"/>
          <a:ext cx="1161736" cy="4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1425" imgH="177646" progId="Equation.DSMT4">
                  <p:embed/>
                </p:oleObj>
              </mc:Choice>
              <mc:Fallback>
                <p:oleObj r:id="rId3" imgW="431425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305" y="1872891"/>
                        <a:ext cx="1161736" cy="479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89A019F2-0F41-4E5B-83F9-AE19A8D8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7FD4275-53CE-40A5-AE1D-96771D2BC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12845"/>
              </p:ext>
            </p:extLst>
          </p:nvPr>
        </p:nvGraphicFramePr>
        <p:xfrm>
          <a:off x="2037347" y="2713685"/>
          <a:ext cx="2836897" cy="116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64781" imgH="406224" progId="Equation.DSMT4">
                  <p:embed/>
                </p:oleObj>
              </mc:Choice>
              <mc:Fallback>
                <p:oleObj r:id="rId5" imgW="964781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347" y="2713685"/>
                        <a:ext cx="2836897" cy="1168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73D1FC20-2C7F-4B5D-92DD-E3A95F8C2755}"/>
              </a:ext>
            </a:extLst>
          </p:cNvPr>
          <p:cNvSpPr/>
          <p:nvPr/>
        </p:nvSpPr>
        <p:spPr>
          <a:xfrm>
            <a:off x="-2092042" y="-2983832"/>
            <a:ext cx="9571767" cy="426977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CFBC6-0EE1-43DB-8B13-C0A911B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7" y="283309"/>
            <a:ext cx="10102435" cy="721895"/>
          </a:xfrm>
        </p:spPr>
        <p:txBody>
          <a:bodyPr/>
          <a:lstStyle/>
          <a:p>
            <a:r>
              <a:rPr lang="en-GB" altLang="zh-CN" sz="3000" b="1" dirty="0">
                <a:solidFill>
                  <a:srgbClr val="FFFFC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To recall prerequisite knowledge</a:t>
            </a:r>
            <a:endParaRPr lang="en-US" sz="3000" b="1" dirty="0">
              <a:solidFill>
                <a:srgbClr val="FFFFCC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23E21-A947-4A7B-9265-A0686FDC7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72" y="1331494"/>
            <a:ext cx="11218358" cy="2097503"/>
          </a:xfrm>
        </p:spPr>
        <p:txBody>
          <a:bodyPr>
            <a:normAutofit/>
          </a:bodyPr>
          <a:lstStyle/>
          <a:p>
            <a:r>
              <a:rPr lang="en-GB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(b)	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 a linear equation in two unknowns, we can plot its graph.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Consider the equation in (a),</a:t>
            </a:r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lang="en-US" altLang="zh-CN" kern="1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en-US" altLang="zh-CN" kern="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Complete the following table and draw its graph.</a:t>
            </a:r>
          </a:p>
        </p:txBody>
      </p:sp>
      <p:sp>
        <p:nvSpPr>
          <p:cNvPr id="5" name="Google Shape;11929;p131">
            <a:extLst>
              <a:ext uri="{FF2B5EF4-FFF2-40B4-BE49-F238E27FC236}">
                <a16:creationId xmlns:a16="http://schemas.microsoft.com/office/drawing/2014/main" id="{8B568717-EE72-4AAD-A76D-3AC91575F3DD}"/>
              </a:ext>
            </a:extLst>
          </p:cNvPr>
          <p:cNvSpPr/>
          <p:nvPr/>
        </p:nvSpPr>
        <p:spPr>
          <a:xfrm>
            <a:off x="346672" y="385011"/>
            <a:ext cx="519604" cy="573831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5E5C188-E4AF-458F-8852-19F1AAB8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AE08147-022A-4103-BCFC-8EB37329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65DBC0AC-3E89-4F4B-BE87-4058B65F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550EB76-CB8F-4C75-B747-A6360A95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7DF812-4561-443B-A143-59B5824B2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77795"/>
              </p:ext>
            </p:extLst>
          </p:nvPr>
        </p:nvGraphicFramePr>
        <p:xfrm>
          <a:off x="6173738" y="1835206"/>
          <a:ext cx="2430595" cy="62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058" imgH="203112" progId="Equation.DSMT4">
                  <p:embed/>
                </p:oleObj>
              </mc:Choice>
              <mc:Fallback>
                <p:oleObj r:id="rId3" imgW="787058" imgH="20311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7DF812-4561-443B-A143-59B5824B2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38" y="1835206"/>
                        <a:ext cx="2430595" cy="622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E303AB6-C28A-4987-82AD-7AF309CD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91193"/>
              </p:ext>
            </p:extLst>
          </p:nvPr>
        </p:nvGraphicFramePr>
        <p:xfrm>
          <a:off x="1283368" y="3711738"/>
          <a:ext cx="4812631" cy="1543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9514">
                  <a:extLst>
                    <a:ext uri="{9D8B030D-6E8A-4147-A177-3AD203B41FA5}">
                      <a16:colId xmlns:a16="http://schemas.microsoft.com/office/drawing/2014/main" val="1748636246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2158561849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3583074442"/>
                    </a:ext>
                  </a:extLst>
                </a:gridCol>
                <a:gridCol w="1351039">
                  <a:extLst>
                    <a:ext uri="{9D8B030D-6E8A-4147-A177-3AD203B41FA5}">
                      <a16:colId xmlns:a16="http://schemas.microsoft.com/office/drawing/2014/main" val="4245942270"/>
                    </a:ext>
                  </a:extLst>
                </a:gridCol>
              </a:tblGrid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7569"/>
                  </a:ext>
                </a:extLst>
              </a:tr>
              <a:tr h="77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i="1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200" i="1" kern="1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63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116E8-53AE-49DC-A9B5-5D5E3E0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F0BE-0505-4453-9C3C-63C4CB507B1B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9" name="Google Shape;1015;p52">
            <a:extLst>
              <a:ext uri="{FF2B5EF4-FFF2-40B4-BE49-F238E27FC236}">
                <a16:creationId xmlns:a16="http://schemas.microsoft.com/office/drawing/2014/main" id="{8E51A3CE-CDC1-496C-8C50-557D3DDED52E}"/>
              </a:ext>
            </a:extLst>
          </p:cNvPr>
          <p:cNvGrpSpPr/>
          <p:nvPr/>
        </p:nvGrpSpPr>
        <p:grpSpPr>
          <a:xfrm>
            <a:off x="7557327" y="5096642"/>
            <a:ext cx="4449029" cy="1231195"/>
            <a:chOff x="929285" y="5051507"/>
            <a:chExt cx="7315206" cy="1231195"/>
          </a:xfrm>
        </p:grpSpPr>
        <p:sp>
          <p:nvSpPr>
            <p:cNvPr id="80" name="Google Shape;1016;p52">
              <a:extLst>
                <a:ext uri="{FF2B5EF4-FFF2-40B4-BE49-F238E27FC236}">
                  <a16:creationId xmlns:a16="http://schemas.microsoft.com/office/drawing/2014/main" id="{BF8645D0-FA69-4BFE-9949-E5BC34B7C5D5}"/>
                </a:ext>
              </a:extLst>
            </p:cNvPr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17;p52">
              <a:extLst>
                <a:ext uri="{FF2B5EF4-FFF2-40B4-BE49-F238E27FC236}">
                  <a16:creationId xmlns:a16="http://schemas.microsoft.com/office/drawing/2014/main" id="{627397C8-7D25-4D4D-B302-8D159E2D826B}"/>
                </a:ext>
              </a:extLst>
            </p:cNvPr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18;p52">
              <a:extLst>
                <a:ext uri="{FF2B5EF4-FFF2-40B4-BE49-F238E27FC236}">
                  <a16:creationId xmlns:a16="http://schemas.microsoft.com/office/drawing/2014/main" id="{E574FA1A-5BEE-4845-B6BC-9A4FDCF1BAAA}"/>
                </a:ext>
              </a:extLst>
            </p:cNvPr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9;p52">
              <a:extLst>
                <a:ext uri="{FF2B5EF4-FFF2-40B4-BE49-F238E27FC236}">
                  <a16:creationId xmlns:a16="http://schemas.microsoft.com/office/drawing/2014/main" id="{783611E7-47F5-495B-AAA4-F1B81CDBAA00}"/>
                </a:ext>
              </a:extLst>
            </p:cNvPr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20;p52">
              <a:extLst>
                <a:ext uri="{FF2B5EF4-FFF2-40B4-BE49-F238E27FC236}">
                  <a16:creationId xmlns:a16="http://schemas.microsoft.com/office/drawing/2014/main" id="{57591C89-F6AC-4526-BF97-DD7E8A2B83CA}"/>
                </a:ext>
              </a:extLst>
            </p:cNvPr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21;p52">
              <a:extLst>
                <a:ext uri="{FF2B5EF4-FFF2-40B4-BE49-F238E27FC236}">
                  <a16:creationId xmlns:a16="http://schemas.microsoft.com/office/drawing/2014/main" id="{6FD15721-3A7A-4921-90DC-8219CB25F033}"/>
                </a:ext>
              </a:extLst>
            </p:cNvPr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018;p52">
            <a:extLst>
              <a:ext uri="{FF2B5EF4-FFF2-40B4-BE49-F238E27FC236}">
                <a16:creationId xmlns:a16="http://schemas.microsoft.com/office/drawing/2014/main" id="{057C0048-E913-4C2B-AA9E-80C59BB06653}"/>
              </a:ext>
            </a:extLst>
          </p:cNvPr>
          <p:cNvSpPr/>
          <p:nvPr/>
        </p:nvSpPr>
        <p:spPr>
          <a:xfrm>
            <a:off x="8673381" y="5876150"/>
            <a:ext cx="160295" cy="451390"/>
          </a:xfrm>
          <a:custGeom>
            <a:avLst/>
            <a:gdLst/>
            <a:ahLst/>
            <a:cxnLst/>
            <a:rect l="l" t="t" r="r" b="b"/>
            <a:pathLst>
              <a:path w="4792" h="8167" extrusionOk="0">
                <a:moveTo>
                  <a:pt x="1" y="1"/>
                </a:moveTo>
                <a:lnTo>
                  <a:pt x="1" y="8167"/>
                </a:lnTo>
                <a:lnTo>
                  <a:pt x="4792" y="8167"/>
                </a:lnTo>
                <a:lnTo>
                  <a:pt x="4792" y="1"/>
                </a:lnTo>
                <a:close/>
              </a:path>
            </a:pathLst>
          </a:custGeom>
          <a:solidFill>
            <a:srgbClr val="CEC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5295;p107">
            <a:extLst>
              <a:ext uri="{FF2B5EF4-FFF2-40B4-BE49-F238E27FC236}">
                <a16:creationId xmlns:a16="http://schemas.microsoft.com/office/drawing/2014/main" id="{C6B806E6-E28B-4206-8683-6D098903EB3E}"/>
              </a:ext>
            </a:extLst>
          </p:cNvPr>
          <p:cNvGrpSpPr/>
          <p:nvPr/>
        </p:nvGrpSpPr>
        <p:grpSpPr>
          <a:xfrm>
            <a:off x="8946374" y="3731546"/>
            <a:ext cx="1670498" cy="1387115"/>
            <a:chOff x="7816612" y="3879939"/>
            <a:chExt cx="969754" cy="643767"/>
          </a:xfrm>
        </p:grpSpPr>
        <p:sp>
          <p:nvSpPr>
            <p:cNvPr id="88" name="Google Shape;5296;p107">
              <a:extLst>
                <a:ext uri="{FF2B5EF4-FFF2-40B4-BE49-F238E27FC236}">
                  <a16:creationId xmlns:a16="http://schemas.microsoft.com/office/drawing/2014/main" id="{B8F87DC8-6C55-4A80-BE7F-F9915E7D3624}"/>
                </a:ext>
              </a:extLst>
            </p:cNvPr>
            <p:cNvSpPr/>
            <p:nvPr/>
          </p:nvSpPr>
          <p:spPr>
            <a:xfrm>
              <a:off x="7883071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97;p107">
              <a:extLst>
                <a:ext uri="{FF2B5EF4-FFF2-40B4-BE49-F238E27FC236}">
                  <a16:creationId xmlns:a16="http://schemas.microsoft.com/office/drawing/2014/main" id="{053BC4E5-A382-4342-B0EB-1530F5CC5497}"/>
                </a:ext>
              </a:extLst>
            </p:cNvPr>
            <p:cNvSpPr/>
            <p:nvPr/>
          </p:nvSpPr>
          <p:spPr>
            <a:xfrm>
              <a:off x="7996883" y="4308922"/>
              <a:ext cx="789484" cy="214783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298;p107">
              <a:extLst>
                <a:ext uri="{FF2B5EF4-FFF2-40B4-BE49-F238E27FC236}">
                  <a16:creationId xmlns:a16="http://schemas.microsoft.com/office/drawing/2014/main" id="{51D29159-DBE6-49AA-9DD4-BBFF205402DF}"/>
                </a:ext>
              </a:extLst>
            </p:cNvPr>
            <p:cNvSpPr/>
            <p:nvPr/>
          </p:nvSpPr>
          <p:spPr>
            <a:xfrm>
              <a:off x="8048361" y="4351684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299;p107">
              <a:extLst>
                <a:ext uri="{FF2B5EF4-FFF2-40B4-BE49-F238E27FC236}">
                  <a16:creationId xmlns:a16="http://schemas.microsoft.com/office/drawing/2014/main" id="{A2982A75-8149-4525-A1BB-73128EE85ABA}"/>
                </a:ext>
              </a:extLst>
            </p:cNvPr>
            <p:cNvSpPr/>
            <p:nvPr/>
          </p:nvSpPr>
          <p:spPr>
            <a:xfrm>
              <a:off x="8048361" y="4416042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0;p107">
              <a:extLst>
                <a:ext uri="{FF2B5EF4-FFF2-40B4-BE49-F238E27FC236}">
                  <a16:creationId xmlns:a16="http://schemas.microsoft.com/office/drawing/2014/main" id="{44F52594-3738-4B82-95C5-35BB772A42D6}"/>
                </a:ext>
              </a:extLst>
            </p:cNvPr>
            <p:cNvSpPr/>
            <p:nvPr/>
          </p:nvSpPr>
          <p:spPr>
            <a:xfrm>
              <a:off x="7883071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1;p107">
              <a:extLst>
                <a:ext uri="{FF2B5EF4-FFF2-40B4-BE49-F238E27FC236}">
                  <a16:creationId xmlns:a16="http://schemas.microsoft.com/office/drawing/2014/main" id="{1C7A8E83-29CE-4C4A-8C69-BF4D3B6B2722}"/>
                </a:ext>
              </a:extLst>
            </p:cNvPr>
            <p:cNvSpPr/>
            <p:nvPr/>
          </p:nvSpPr>
          <p:spPr>
            <a:xfrm>
              <a:off x="7996883" y="3879939"/>
              <a:ext cx="789484" cy="214277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2;p107">
              <a:extLst>
                <a:ext uri="{FF2B5EF4-FFF2-40B4-BE49-F238E27FC236}">
                  <a16:creationId xmlns:a16="http://schemas.microsoft.com/office/drawing/2014/main" id="{4082EB46-3892-4139-80E7-9564698A7F58}"/>
                </a:ext>
              </a:extLst>
            </p:cNvPr>
            <p:cNvSpPr/>
            <p:nvPr/>
          </p:nvSpPr>
          <p:spPr>
            <a:xfrm>
              <a:off x="8048361" y="3922701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3;p107">
              <a:extLst>
                <a:ext uri="{FF2B5EF4-FFF2-40B4-BE49-F238E27FC236}">
                  <a16:creationId xmlns:a16="http://schemas.microsoft.com/office/drawing/2014/main" id="{2602A404-5A6F-41B6-B7D0-C04A47EC081B}"/>
                </a:ext>
              </a:extLst>
            </p:cNvPr>
            <p:cNvSpPr/>
            <p:nvPr/>
          </p:nvSpPr>
          <p:spPr>
            <a:xfrm>
              <a:off x="8048361" y="3987058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4;p107">
              <a:extLst>
                <a:ext uri="{FF2B5EF4-FFF2-40B4-BE49-F238E27FC236}">
                  <a16:creationId xmlns:a16="http://schemas.microsoft.com/office/drawing/2014/main" id="{2DAE307D-2620-47A5-8D20-DFE0DCCA3429}"/>
                </a:ext>
              </a:extLst>
            </p:cNvPr>
            <p:cNvSpPr/>
            <p:nvPr/>
          </p:nvSpPr>
          <p:spPr>
            <a:xfrm>
              <a:off x="7925794" y="4094177"/>
              <a:ext cx="790029" cy="214783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05;p107">
              <a:extLst>
                <a:ext uri="{FF2B5EF4-FFF2-40B4-BE49-F238E27FC236}">
                  <a16:creationId xmlns:a16="http://schemas.microsoft.com/office/drawing/2014/main" id="{65453593-9AE4-4ECA-8E63-70EDF9078B12}"/>
                </a:ext>
              </a:extLst>
            </p:cNvPr>
            <p:cNvSpPr/>
            <p:nvPr/>
          </p:nvSpPr>
          <p:spPr>
            <a:xfrm>
              <a:off x="7816612" y="4094177"/>
              <a:ext cx="789523" cy="214783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06;p107">
              <a:extLst>
                <a:ext uri="{FF2B5EF4-FFF2-40B4-BE49-F238E27FC236}">
                  <a16:creationId xmlns:a16="http://schemas.microsoft.com/office/drawing/2014/main" id="{F6764A9A-7EB2-42E4-8B41-4E60EF541944}"/>
                </a:ext>
              </a:extLst>
            </p:cNvPr>
            <p:cNvSpPr/>
            <p:nvPr/>
          </p:nvSpPr>
          <p:spPr>
            <a:xfrm>
              <a:off x="7842371" y="4137445"/>
              <a:ext cx="712248" cy="128792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07;p107">
              <a:extLst>
                <a:ext uri="{FF2B5EF4-FFF2-40B4-BE49-F238E27FC236}">
                  <a16:creationId xmlns:a16="http://schemas.microsoft.com/office/drawing/2014/main" id="{4CD0DDA0-1E1E-47D1-83B8-B630F773A996}"/>
                </a:ext>
              </a:extLst>
            </p:cNvPr>
            <p:cNvSpPr/>
            <p:nvPr/>
          </p:nvSpPr>
          <p:spPr>
            <a:xfrm>
              <a:off x="7842371" y="4201803"/>
              <a:ext cx="712248" cy="64435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30412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1444</TotalTime>
  <Words>2708</Words>
  <Application>Microsoft Office PowerPoint</Application>
  <PresentationFormat>Widescreen</PresentationFormat>
  <Paragraphs>405</Paragraphs>
  <Slides>58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新細明體</vt:lpstr>
      <vt:lpstr>Arial</vt:lpstr>
      <vt:lpstr>Calibri</vt:lpstr>
      <vt:lpstr>Calibri Light</vt:lpstr>
      <vt:lpstr>French Script MT</vt:lpstr>
      <vt:lpstr>Times New Roman</vt:lpstr>
      <vt:lpstr>Metropolitan</vt:lpstr>
      <vt:lpstr>MathType 6.0 Equation</vt:lpstr>
      <vt:lpstr>Equation</vt:lpstr>
      <vt:lpstr>Setting a Marked  Price for a Property</vt:lpstr>
      <vt:lpstr>Background Information</vt:lpstr>
      <vt:lpstr>Background Information</vt:lpstr>
      <vt:lpstr>Background Information</vt:lpstr>
      <vt:lpstr>Setting a marked  price for a property</vt:lpstr>
      <vt:lpstr>Activity 1A</vt:lpstr>
      <vt:lpstr>To recall prerequisite knowledge</vt:lpstr>
      <vt:lpstr>To recall prerequisite knowledge</vt:lpstr>
      <vt:lpstr>To recall prerequisite knowledge</vt:lpstr>
      <vt:lpstr>To recall prerequisite knowledge</vt:lpstr>
      <vt:lpstr>Activity 1B</vt:lpstr>
      <vt:lpstr>To plot graphs and formulate models using MS Excel</vt:lpstr>
      <vt:lpstr>To plot graphs and formulate models using MS Excel</vt:lpstr>
      <vt:lpstr>Steps</vt:lpstr>
      <vt:lpstr>Steps</vt:lpstr>
      <vt:lpstr>Steps</vt:lpstr>
      <vt:lpstr>Steps</vt:lpstr>
      <vt:lpstr>Steps</vt:lpstr>
      <vt:lpstr>To plot graphs and formulate models using MS Excel</vt:lpstr>
      <vt:lpstr>To plot graphs and formulate models using MS Excel</vt:lpstr>
      <vt:lpstr>To plot graphs and formulate models using MS Excel</vt:lpstr>
      <vt:lpstr>To plot graphs and formulate models using MS Excel</vt:lpstr>
      <vt:lpstr>To plot graphs and formulate models using MS Excel</vt:lpstr>
      <vt:lpstr>To plot graphs and formulate models using MS Excel</vt:lpstr>
      <vt:lpstr>Assumptions and Limitations</vt:lpstr>
      <vt:lpstr>Assumptions and Limitations</vt:lpstr>
      <vt:lpstr>Setting a marked price for a property</vt:lpstr>
      <vt:lpstr>PowerPoint Presentation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To use data of marked prices of properties alongside their corresponding floor areas to formulate a model</vt:lpstr>
      <vt:lpstr>Assumptions and Limitations</vt:lpstr>
      <vt:lpstr>Assumptions and Limitations</vt:lpstr>
      <vt:lpstr>Setting a marked price for a property</vt:lpstr>
      <vt:lpstr>PowerPoint Presentation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To use data of marked prices of properties alongside their corresponding ages of buildings to formulate a model</vt:lpstr>
      <vt:lpstr>Assumptions and Limitations</vt:lpstr>
      <vt:lpstr>Assumptions and Limitations</vt:lpstr>
      <vt:lpstr>Conclusion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设定物业的标价</dc:title>
  <dc:creator>HUANG, Xiaowei [MIT]</dc:creator>
  <cp:lastModifiedBy>LO, Chung Kwan [MIT]</cp:lastModifiedBy>
  <cp:revision>70</cp:revision>
  <dcterms:created xsi:type="dcterms:W3CDTF">2023-10-16T04:07:23Z</dcterms:created>
  <dcterms:modified xsi:type="dcterms:W3CDTF">2024-08-03T08:05:43Z</dcterms:modified>
</cp:coreProperties>
</file>